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4.jpeg" ContentType="image/jpeg"/>
  <Override PartName="/ppt/media/image21.png" ContentType="image/png"/>
  <Override PartName="/ppt/media/hdphoto4.wdp" ContentType="image/vnd.ms-photo"/>
  <Override PartName="/ppt/media/image14.png" ContentType="image/png"/>
  <Override PartName="/ppt/media/image19.png" ContentType="image/png"/>
  <Override PartName="/ppt/media/image20.png" ContentType="image/png"/>
  <Override PartName="/ppt/media/image18.png" ContentType="image/png"/>
  <Override PartName="/ppt/media/image6.jpeg" ContentType="image/jpeg"/>
  <Override PartName="/ppt/media/hdphoto3.wdp" ContentType="image/vnd.ms-photo"/>
  <Override PartName="/ppt/media/image13.png" ContentType="image/png"/>
  <Override PartName="/ppt/media/image15.png" ContentType="image/png"/>
  <Override PartName="/ppt/media/image17.png" ContentType="image/png"/>
  <Override PartName="/ppt/media/hdphoto2.wdp" ContentType="image/vnd.ms-photo"/>
  <Override PartName="/ppt/media/image12.png" ContentType="image/png"/>
  <Override PartName="/ppt/media/image16.png" ContentType="image/png"/>
  <Override PartName="/ppt/media/hdphoto1.wdp" ContentType="image/vnd.ms-photo"/>
  <Override PartName="/ppt/media/image11.png" ContentType="image/png"/>
  <Override PartName="/ppt/media/image26.png" ContentType="image/png"/>
  <Override PartName="/ppt/media/image27.png" ContentType="image/png"/>
  <Override PartName="/ppt/media/image28.jpeg" ContentType="image/jpeg"/>
  <Override PartName="/ppt/media/image29.png" ContentType="image/png"/>
  <Override PartName="/ppt/media/image10.png" ContentType="image/png"/>
  <Override PartName="/ppt/media/image34.png" ContentType="image/png"/>
  <Override PartName="/ppt/media/image35.png" ContentType="image/png"/>
  <Override PartName="/ppt/media/image5.jpeg" ContentType="image/jpeg"/>
  <Override PartName="/ppt/media/image36.png" ContentType="image/png"/>
  <Override PartName="/ppt/media/image41.png" ContentType="image/png"/>
  <Override PartName="/ppt/media/image9.png" ContentType="image/png"/>
  <Override PartName="/ppt/media/image39.png" ContentType="image/png"/>
  <Override PartName="/ppt/media/image30.png" ContentType="image/png"/>
  <Override PartName="/ppt/media/image42.png" ContentType="image/png"/>
  <Override PartName="/ppt/media/image43.png" ContentType="image/png"/>
  <Override PartName="/ppt/media/image44.png" ContentType="image/png"/>
  <Override PartName="/ppt/media/image37.png" ContentType="image/png"/>
  <Override PartName="/ppt/media/image7.png" ContentType="image/png"/>
  <Override PartName="/ppt/media/image38.png" ContentType="image/png"/>
  <Override PartName="/ppt/media/image8.png" ContentType="image/png"/>
  <Override PartName="/ppt/media/image3.png" ContentType="image/png"/>
  <Override PartName="/ppt/media/image33.png" ContentType="image/png"/>
  <Override PartName="/ppt/media/image40.png" ContentType="image/png"/>
  <Override PartName="/ppt/media/image4.jpeg" ContentType="image/jpe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94.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92.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9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50.xml.rels" ContentType="application/vnd.openxmlformats-package.relationships+xml"/>
  <Override PartName="/ppt/slides/_rels/slide99.xml.rels" ContentType="application/vnd.openxmlformats-package.relationships+xml"/>
  <Override PartName="/ppt/slides/_rels/slide91.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45.xml.rels" ContentType="application/vnd.openxmlformats-package.relationships+xml"/>
  <Override PartName="/ppt/slides/_rels/slide98.xml.rels" ContentType="application/vnd.openxmlformats-package.relationships+xml"/>
  <Override PartName="/ppt/slides/_rels/slide9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Lst>
  <p:sldSz cx="12192000" cy="6858000"/>
  <p:notesSz cx="12192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3"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4"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0"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8"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2"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3"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4"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9"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0"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01"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3"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0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5"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7"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8"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1"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2"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9"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3"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4"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bk object 16"/>
          <p:cNvSpPr/>
          <p:nvPr/>
        </p:nvSpPr>
        <p:spPr>
          <a:xfrm>
            <a:off x="122040" y="0"/>
            <a:ext cx="11947680" cy="6857640"/>
          </a:xfrm>
          <a:prstGeom prst="rect">
            <a:avLst/>
          </a:prstGeom>
          <a:blipFill rotWithShape="0">
            <a:blip r:embed="rId2"/>
            <a:srcRect/>
            <a:stretch/>
          </a:blipFill>
          <a:ln w="0">
            <a:noFill/>
          </a:ln>
        </p:spPr>
        <p:style>
          <a:lnRef idx="0"/>
          <a:fillRef idx="0"/>
          <a:effectRef idx="0"/>
          <a:fontRef idx="minor"/>
        </p:style>
      </p:sp>
      <p:sp>
        <p:nvSpPr>
          <p:cNvPr id="1" name="PlaceHolder 1"/>
          <p:cNvSpPr>
            <a:spLocks noGrp="1"/>
          </p:cNvSpPr>
          <p:nvPr>
            <p:ph type="title"/>
          </p:nvPr>
        </p:nvSpPr>
        <p:spPr>
          <a:xfrm>
            <a:off x="2883960" y="308160"/>
            <a:ext cx="6423480" cy="696240"/>
          </a:xfrm>
          <a:prstGeom prst="rect">
            <a:avLst/>
          </a:prstGeom>
        </p:spPr>
        <p:txBody>
          <a:bodyPr lIns="0" rIns="0" tIns="0" bIns="0">
            <a:noAutofit/>
          </a:bodyPr>
          <a:p>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2" name="PlaceHolder 2"/>
          <p:cNvSpPr>
            <a:spLocks noGrp="1"/>
          </p:cNvSpPr>
          <p:nvPr>
            <p:ph type="body"/>
          </p:nvPr>
        </p:nvSpPr>
        <p:spPr>
          <a:xfrm>
            <a:off x="2333520" y="2024640"/>
            <a:ext cx="8647200" cy="176940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3" name="PlaceHolder 3"/>
          <p:cNvSpPr>
            <a:spLocks noGrp="1"/>
          </p:cNvSpPr>
          <p:nvPr>
            <p:ph type="ftr"/>
          </p:nvPr>
        </p:nvSpPr>
        <p:spPr>
          <a:xfrm>
            <a:off x="4145400" y="6378120"/>
            <a:ext cx="3900960" cy="342720"/>
          </a:xfrm>
          <a:prstGeom prst="rect">
            <a:avLst/>
          </a:prstGeom>
        </p:spPr>
        <p:txBody>
          <a:bodyPr lIns="0" rIns="0" tIns="0" bIns="0">
            <a:noAutofit/>
          </a:bodyPr>
          <a:p>
            <a:endParaRPr b="0" lang="en-US" sz="2400" spc="-1" strike="noStrike">
              <a:latin typeface="Times New Roman"/>
            </a:endParaRPr>
          </a:p>
        </p:txBody>
      </p:sp>
      <p:sp>
        <p:nvSpPr>
          <p:cNvPr id="4" name="PlaceHolder 4"/>
          <p:cNvSpPr>
            <a:spLocks noGrp="1"/>
          </p:cNvSpPr>
          <p:nvPr>
            <p:ph type="dt"/>
          </p:nvPr>
        </p:nvSpPr>
        <p:spPr>
          <a:xfrm>
            <a:off x="609480" y="6378120"/>
            <a:ext cx="2803680" cy="342720"/>
          </a:xfrm>
          <a:prstGeom prst="rect">
            <a:avLst/>
          </a:prstGeom>
        </p:spPr>
        <p:txBody>
          <a:bodyPr lIns="0" rIns="0" tIns="0" bIns="0">
            <a:noAutofit/>
          </a:bodyPr>
          <a:p>
            <a:pPr>
              <a:lnSpc>
                <a:spcPct val="100000"/>
              </a:lnSpc>
            </a:pPr>
            <a:fld id="{A1420858-FEA5-4641-9210-515CE6AED90E}" type="datetime">
              <a:rPr b="0" lang="en-US" sz="1800" spc="-1" strike="noStrike">
                <a:solidFill>
                  <a:srgbClr val="b2b2b2"/>
                </a:solidFill>
                <a:latin typeface="Calibri"/>
              </a:rPr>
              <a:t>5/18/21</a:t>
            </a:fld>
            <a:endParaRPr b="0" lang="en-US" sz="1800" spc="-1" strike="noStrike">
              <a:latin typeface="Times New Roman"/>
            </a:endParaRPr>
          </a:p>
        </p:txBody>
      </p:sp>
      <p:sp>
        <p:nvSpPr>
          <p:cNvPr id="5" name="PlaceHolder 5"/>
          <p:cNvSpPr>
            <a:spLocks noGrp="1"/>
          </p:cNvSpPr>
          <p:nvPr>
            <p:ph type="sldNum"/>
          </p:nvPr>
        </p:nvSpPr>
        <p:spPr>
          <a:xfrm>
            <a:off x="8778240" y="6378120"/>
            <a:ext cx="2803680" cy="342720"/>
          </a:xfrm>
          <a:prstGeom prst="rect">
            <a:avLst/>
          </a:prstGeom>
        </p:spPr>
        <p:txBody>
          <a:bodyPr lIns="0" rIns="0" tIns="0" bIns="0">
            <a:noAutofit/>
          </a:bodyPr>
          <a:p>
            <a:pPr algn="r">
              <a:lnSpc>
                <a:spcPct val="100000"/>
              </a:lnSpc>
            </a:pPr>
            <a:fld id="{0ECB0E4B-4275-4B4E-9FE6-F528F566E03F}" type="slidenum">
              <a:rPr b="0" lang="en-US" sz="1800" spc="-1" strike="noStrike">
                <a:solidFill>
                  <a:srgbClr val="b2b2b2"/>
                </a:solidFill>
                <a:latin typeface="Calibri"/>
              </a:rPr>
              <a:t>103</a:t>
            </a:fld>
            <a:endParaRPr b="0" lang="en-US"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9880" y="457200"/>
            <a:ext cx="3931920" cy="1599840"/>
          </a:xfrm>
          <a:prstGeom prst="rect">
            <a:avLst/>
          </a:prstGeom>
        </p:spPr>
        <p:txBody>
          <a:bodyPr anchor="b">
            <a:noAutofit/>
          </a:bodyPr>
          <a:p>
            <a:pPr>
              <a:lnSpc>
                <a:spcPct val="90000"/>
              </a:lnSpc>
            </a:pPr>
            <a:r>
              <a:rPr b="0" lang="en-US" sz="3200" spc="-1" strike="noStrike">
                <a:solidFill>
                  <a:srgbClr val="000000"/>
                </a:solidFill>
                <a:latin typeface="Calibri Light"/>
              </a:rPr>
              <a:t>Click to edit Master title style</a:t>
            </a:r>
            <a:endParaRPr b="0" lang="en-US" sz="3200" spc="-1" strike="noStrike">
              <a:solidFill>
                <a:srgbClr val="000000"/>
              </a:solidFill>
              <a:latin typeface="Calibri"/>
            </a:endParaRPr>
          </a:p>
        </p:txBody>
      </p:sp>
      <p:sp>
        <p:nvSpPr>
          <p:cNvPr id="43" name="PlaceHolder 2"/>
          <p:cNvSpPr>
            <a:spLocks noGrp="1"/>
          </p:cNvSpPr>
          <p:nvPr>
            <p:ph type="body"/>
          </p:nvPr>
        </p:nvSpPr>
        <p:spPr>
          <a:xfrm>
            <a:off x="5183280" y="987480"/>
            <a:ext cx="6171840" cy="4873320"/>
          </a:xfrm>
          <a:prstGeom prst="rect">
            <a:avLst/>
          </a:prstGeom>
        </p:spPr>
        <p:txBody>
          <a:bodyPr>
            <a:noAutofit/>
          </a:bodyPr>
          <a:p>
            <a:pPr marL="228600" indent="-228240">
              <a:lnSpc>
                <a:spcPct val="90000"/>
              </a:lnSpc>
              <a:spcBef>
                <a:spcPts val="100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4" name="PlaceHolder 3"/>
          <p:cNvSpPr>
            <a:spLocks noGrp="1"/>
          </p:cNvSpPr>
          <p:nvPr>
            <p:ph type="body"/>
          </p:nvPr>
        </p:nvSpPr>
        <p:spPr>
          <a:xfrm>
            <a:off x="839880" y="2057400"/>
            <a:ext cx="3931920" cy="3811320"/>
          </a:xfrm>
          <a:prstGeom prst="rect">
            <a:avLst/>
          </a:prstGeom>
        </p:spPr>
        <p:txBody>
          <a:bodyPr>
            <a:noAutofit/>
          </a:bodyPr>
          <a:p>
            <a:pPr>
              <a:lnSpc>
                <a:spcPct val="90000"/>
              </a:lnSpc>
              <a:spcBef>
                <a:spcPts val="1001"/>
              </a:spcBef>
              <a:tabLst>
                <a:tab algn="l" pos="0"/>
              </a:tabLst>
            </a:pPr>
            <a:r>
              <a:rPr b="0" lang="en-US" sz="1600" spc="-1" strike="noStrike">
                <a:solidFill>
                  <a:srgbClr val="000000"/>
                </a:solidFill>
                <a:latin typeface="Calibri"/>
              </a:rPr>
              <a:t>Click to edit Master text styles</a:t>
            </a:r>
            <a:endParaRPr b="0" lang="en-US" sz="1600" spc="-1" strike="noStrike">
              <a:solidFill>
                <a:srgbClr val="000000"/>
              </a:solidFill>
              <a:latin typeface="Calibri"/>
            </a:endParaRPr>
          </a:p>
        </p:txBody>
      </p:sp>
      <p:sp>
        <p:nvSpPr>
          <p:cNvPr id="45" name="PlaceHolder 4"/>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46" name="PlaceHolder 5"/>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7"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C7E4E656-2DFD-42C6-AB48-06FA7AD87D68}"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5"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86" name="PlaceHolder 3"/>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87"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88"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65B36993-FDD6-446C-8C45-BDBE89B92232}"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mbedded/avr-microcontroller-projects/adc-circuit" TargetMode="External"/><Relationship Id="rId3"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mbedded/avr-microcontroller-projects/avr-watchdog-timers-circuit" TargetMode="External"/><Relationship Id="rId3" Type="http://schemas.openxmlformats.org/officeDocument/2006/relationships/hyperlink" Target="https://www.engineersgarage.com/embedded/avr-microcontroller-projects/external-hardware-interrupts" TargetMode="External"/><Relationship Id="rId4" Type="http://schemas.openxmlformats.org/officeDocument/2006/relationships/hyperlink" Target="https://www.engineersgarage.com/embedded/avr-microcontroller-projects/serial-communication-atmega16-usart" TargetMode="External"/><Relationship Id="rId5"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hyperlink" Target="https://www.engineersgarage.com/electronic-componenets/atmega32-avr-microcontroller" TargetMode="External"/><Relationship Id="rId3" Type="http://schemas.openxmlformats.org/officeDocument/2006/relationships/hyperlink" Target="https://www.engineersgarage.com/atmega16-avr-microcontroller" TargetMode="External"/><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hyperlink" Target="https://en.wikipedia.org/wiki/Timer" TargetMode="External"/><Relationship Id="rId2" Type="http://schemas.openxmlformats.org/officeDocument/2006/relationships/hyperlink" Target="https://en.wikipedia.org/wiki/Embedded_system" TargetMode="External"/><Relationship Id="rId3" Type="http://schemas.openxmlformats.org/officeDocument/2006/relationships/hyperlink" Target="https://en.wikipedia.org/wiki/Hang_(computing)" TargetMode="External"/><Relationship Id="rId4"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3.png"/><Relationship Id="rId2" Type="http://schemas.microsoft.com/office/2007/relationships/hdphoto" Target="../media/hdphoto1.wdp"/><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14.png"/><Relationship Id="rId2" Type="http://schemas.microsoft.com/office/2007/relationships/hdphoto" Target="../media/hdphoto2.wdp"/><Relationship Id="rId3" Type="http://schemas.openxmlformats.org/officeDocument/2006/relationships/image" Target="../media/image15.png"/><Relationship Id="rId4" Type="http://schemas.microsoft.com/office/2007/relationships/hdphoto" Target="../media/hdphoto3.wdp"/><Relationship Id="rId5"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19.png"/><Relationship Id="rId2" Type="http://schemas.microsoft.com/office/2007/relationships/hdphoto" Target="../media/hdphoto4.wdp"/><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hyperlink" Target="https://www.engineersgarage.com/atmega16-avr-microcontroller" TargetMode="External"/><Relationship Id="rId2" Type="http://schemas.openxmlformats.org/officeDocument/2006/relationships/image" Target="../media/image6.jpeg"/><Relationship Id="rId3"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1"/>
          <p:cNvSpPr txBox="1"/>
          <p:nvPr/>
        </p:nvSpPr>
        <p:spPr>
          <a:xfrm>
            <a:off x="2883960" y="308160"/>
            <a:ext cx="6423480" cy="696240"/>
          </a:xfrm>
          <a:prstGeom prst="rect">
            <a:avLst/>
          </a:prstGeom>
          <a:noFill/>
          <a:ln w="0">
            <a:noFill/>
          </a:ln>
        </p:spPr>
        <p:txBody>
          <a:bodyPr lIns="0" rIns="0" tIns="0" bIns="0">
            <a:noAutofit/>
          </a:bodyPr>
          <a:p>
            <a:pPr algn="ctr">
              <a:lnSpc>
                <a:spcPct val="100000"/>
              </a:lnSpc>
            </a:pPr>
            <a:r>
              <a:rPr b="0" lang="en-US" sz="4400" spc="-1" strike="noStrike">
                <a:solidFill>
                  <a:srgbClr val="000000"/>
                </a:solidFill>
                <a:latin typeface="Calibri"/>
              </a:rPr>
              <a:t>AVR </a:t>
            </a:r>
            <a:endParaRPr b="0" lang="en-US" sz="4400" spc="-1" strike="noStrike">
              <a:solidFill>
                <a:srgbClr val="000000"/>
              </a:solidFill>
              <a:latin typeface="Calibri"/>
            </a:endParaRPr>
          </a:p>
        </p:txBody>
      </p:sp>
      <p:sp>
        <p:nvSpPr>
          <p:cNvPr id="126" name="Text Placeholder 2"/>
          <p:cNvSpPr txBox="1"/>
          <p:nvPr/>
        </p:nvSpPr>
        <p:spPr>
          <a:xfrm>
            <a:off x="838080" y="2024640"/>
            <a:ext cx="10896120" cy="1292400"/>
          </a:xfrm>
          <a:prstGeom prst="rect">
            <a:avLst/>
          </a:prstGeom>
          <a:noFill/>
          <a:ln w="0">
            <a:noFill/>
          </a:ln>
        </p:spPr>
        <p:txBody>
          <a:bodyPr lIns="0" rIns="0" tIns="0" bIns="0">
            <a:noAutofit/>
          </a:bodyPr>
          <a:p>
            <a:pPr>
              <a:lnSpc>
                <a:spcPct val="100000"/>
              </a:lnSpc>
            </a:pPr>
            <a:r>
              <a:rPr b="1" lang="en-IN" sz="2400" spc="-1" strike="noStrike">
                <a:solidFill>
                  <a:srgbClr val="000000"/>
                </a:solidFill>
                <a:latin typeface="Times New Roman"/>
              </a:rPr>
              <a:t>Microcontroller:</a:t>
            </a:r>
            <a:r>
              <a:rPr b="0" lang="en-IN" sz="2400" spc="-1" strike="noStrike">
                <a:solidFill>
                  <a:srgbClr val="000000"/>
                </a:solidFill>
                <a:latin typeface="Times New Roman"/>
              </a:rPr>
              <a:t> </a:t>
            </a:r>
            <a:r>
              <a:rPr b="0" lang="en-IN" sz="2000" spc="-1" strike="noStrike">
                <a:solidFill>
                  <a:srgbClr val="000000"/>
                </a:solidFill>
                <a:latin typeface="Times New Roman"/>
              </a:rPr>
              <a:t>Microcontroller can be termed as a single on chip computer which includes number of peripherals like RAM, EEPROM, Timers etc., required to perform some predefined task.</a:t>
            </a:r>
            <a:endParaRPr b="0" lang="en-US" sz="2000" spc="-1" strike="noStrike">
              <a:solidFill>
                <a:srgbClr val="000000"/>
              </a:solidFill>
              <a:latin typeface="Calibri"/>
            </a:endParaRPr>
          </a:p>
          <a:p>
            <a:pPr>
              <a:lnSpc>
                <a:spcPct val="100000"/>
              </a:lnSpc>
            </a:pPr>
            <a:endParaRPr b="0" lang="en-US" sz="2000" spc="-1" strike="noStrike">
              <a:solidFill>
                <a:srgbClr val="000000"/>
              </a:solidFill>
              <a:latin typeface="Calibri"/>
            </a:endParaRPr>
          </a:p>
          <a:p>
            <a:pPr>
              <a:lnSpc>
                <a:spcPct val="100000"/>
              </a:lnSpc>
            </a:pPr>
            <a:endParaRPr b="0" lang="en-US" sz="2000" spc="-1" strike="noStrike">
              <a:solidFill>
                <a:srgbClr val="000000"/>
              </a:solidFill>
              <a:latin typeface="Calibri"/>
            </a:endParaRPr>
          </a:p>
        </p:txBody>
      </p:sp>
      <p:pic>
        <p:nvPicPr>
          <p:cNvPr id="127" name="Picture 2" descr="Block Diagram Showing Architecture of AVR Microcontroller"/>
          <p:cNvPicPr/>
          <p:nvPr/>
        </p:nvPicPr>
        <p:blipFill>
          <a:blip r:embed="rId1"/>
          <a:stretch/>
        </p:blipFill>
        <p:spPr>
          <a:xfrm>
            <a:off x="2349360" y="3048120"/>
            <a:ext cx="7873560" cy="3250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sp>
        <p:nvSpPr>
          <p:cNvPr id="146" name="Text Placeholder 2"/>
          <p:cNvSpPr txBox="1"/>
          <p:nvPr/>
        </p:nvSpPr>
        <p:spPr>
          <a:xfrm>
            <a:off x="228600" y="1317600"/>
            <a:ext cx="11505960" cy="5231880"/>
          </a:xfrm>
          <a:prstGeom prst="rect">
            <a:avLst/>
          </a:prstGeom>
          <a:noFill/>
          <a:ln w="0">
            <a:noFill/>
          </a:ln>
        </p:spPr>
        <p:txBody>
          <a:bodyPr lIns="0" rIns="0" tIns="0" bIns="0">
            <a:noAutofit/>
          </a:bodyPr>
          <a:p>
            <a:pPr algn="just">
              <a:lnSpc>
                <a:spcPct val="100000"/>
              </a:lnSpc>
            </a:pPr>
            <a:r>
              <a:rPr b="1" lang="en-IN" sz="2400" spc="-1" strike="noStrike" u="sng">
                <a:solidFill>
                  <a:srgbClr val="000000"/>
                </a:solidFill>
                <a:uFillTx/>
                <a:latin typeface="Times New Roman"/>
              </a:rPr>
              <a:t>I/O Ports</a:t>
            </a:r>
            <a:r>
              <a:rPr b="1" lang="en-IN" sz="2400" spc="-1" strike="noStrike">
                <a:solidFill>
                  <a:srgbClr val="000000"/>
                </a:solidFill>
                <a:latin typeface="Times New Roman"/>
              </a:rPr>
              <a:t>:</a:t>
            </a:r>
            <a:r>
              <a:rPr b="0" lang="en-IN" sz="2400" spc="-1" strike="noStrike">
                <a:solidFill>
                  <a:srgbClr val="000000"/>
                </a:solidFill>
                <a:latin typeface="Times New Roman"/>
              </a:rPr>
              <a:t> Atmega16 has four (PORTA, PORTB, PORTC and PORTD) </a:t>
            </a:r>
            <a:r>
              <a:rPr b="1" lang="en-IN" sz="2400" spc="-1" strike="noStrike">
                <a:solidFill>
                  <a:srgbClr val="000000"/>
                </a:solidFill>
                <a:latin typeface="Times New Roman"/>
              </a:rPr>
              <a:t>8-bit</a:t>
            </a:r>
            <a:r>
              <a:rPr b="0" lang="en-IN" sz="2400" spc="-1" strike="noStrike">
                <a:solidFill>
                  <a:srgbClr val="000000"/>
                </a:solidFill>
                <a:latin typeface="Times New Roman"/>
              </a:rPr>
              <a:t> input-output ports.</a:t>
            </a:r>
            <a:endParaRPr b="0" lang="en-US" sz="2400" spc="-1" strike="noStrike">
              <a:solidFill>
                <a:srgbClr val="000000"/>
              </a:solidFill>
              <a:latin typeface="Calibri"/>
            </a:endParaRPr>
          </a:p>
          <a:p>
            <a:pPr algn="just">
              <a:lnSpc>
                <a:spcPct val="100000"/>
              </a:lnSpc>
            </a:pPr>
            <a:r>
              <a:rPr b="0" lang="en-IN" sz="2400" spc="-1" strike="noStrike">
                <a:solidFill>
                  <a:srgbClr val="000000"/>
                </a:solidFill>
                <a:latin typeface="Times New Roman"/>
              </a:rPr>
              <a:t> </a:t>
            </a:r>
            <a:endParaRPr b="0" lang="en-US" sz="2400" spc="-1" strike="noStrike">
              <a:solidFill>
                <a:srgbClr val="000000"/>
              </a:solidFill>
              <a:latin typeface="Calibri"/>
            </a:endParaRPr>
          </a:p>
          <a:p>
            <a:pPr algn="just">
              <a:lnSpc>
                <a:spcPct val="100000"/>
              </a:lnSpc>
            </a:pPr>
            <a:r>
              <a:rPr b="1" lang="en-IN" sz="2400" spc="-1" strike="noStrike" u="sng">
                <a:solidFill>
                  <a:srgbClr val="000000"/>
                </a:solidFill>
                <a:uFillTx/>
                <a:latin typeface="Times New Roman"/>
              </a:rPr>
              <a:t>Internal Calibrated Oscillator</a:t>
            </a:r>
            <a:r>
              <a:rPr b="1" lang="en-IN" sz="2400" spc="-1" strike="noStrike">
                <a:solidFill>
                  <a:srgbClr val="000000"/>
                </a:solidFill>
                <a:latin typeface="Times New Roman"/>
              </a:rPr>
              <a:t>:</a:t>
            </a:r>
            <a:r>
              <a:rPr b="0" lang="en-IN" sz="2400" spc="-1" strike="noStrike">
                <a:solidFill>
                  <a:srgbClr val="000000"/>
                </a:solidFill>
                <a:latin typeface="Times New Roman"/>
              </a:rPr>
              <a:t> Atmega16 is equipped with an internal oscillator for driving its clock. By default Atmega16 is set to operate at internal calibrated oscillator of 1 MHz. The maximum frequency of internal oscillator is 8Mhz. Alternatively, ATmega16 can be operated using an external crystal oscillator with a maximum frequency of 16MHz. </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r>
              <a:rPr b="1" lang="en-IN" sz="2400" spc="-1" strike="noStrike" u="sng">
                <a:solidFill>
                  <a:srgbClr val="000000"/>
                </a:solidFill>
                <a:uFillTx/>
                <a:latin typeface="Times New Roman"/>
              </a:rPr>
              <a:t>ADC Interface</a:t>
            </a:r>
            <a:r>
              <a:rPr b="1" lang="en-IN" sz="2400" spc="-1" strike="noStrike">
                <a:solidFill>
                  <a:srgbClr val="000000"/>
                </a:solidFill>
                <a:latin typeface="Times New Roman"/>
              </a:rPr>
              <a:t>:</a:t>
            </a:r>
            <a:r>
              <a:rPr b="0" lang="en-IN" sz="2400" spc="-1" strike="noStrike">
                <a:solidFill>
                  <a:srgbClr val="000000"/>
                </a:solidFill>
                <a:latin typeface="Times New Roman"/>
              </a:rPr>
              <a:t> Atmega16 is equipped with an 8 channel </a:t>
            </a:r>
            <a:r>
              <a:rPr b="0" lang="en-IN" sz="2400" spc="-1" strike="noStrike" u="sng">
                <a:solidFill>
                  <a:srgbClr val="0462c1"/>
                </a:solidFill>
                <a:uFillTx/>
                <a:latin typeface="Times New Roman"/>
                <a:hlinkClick r:id="rId2"/>
              </a:rPr>
              <a:t>ADC</a:t>
            </a:r>
            <a:r>
              <a:rPr b="0" lang="en-IN" sz="2400" spc="-1" strike="noStrike">
                <a:solidFill>
                  <a:srgbClr val="000000"/>
                </a:solidFill>
                <a:latin typeface="Times New Roman"/>
              </a:rPr>
              <a:t> (</a:t>
            </a:r>
            <a:r>
              <a:rPr b="1" lang="en-IN" sz="2400" spc="-1" strike="noStrike">
                <a:solidFill>
                  <a:srgbClr val="000000"/>
                </a:solidFill>
                <a:latin typeface="Times New Roman"/>
              </a:rPr>
              <a:t>Analog to Digital Converter</a:t>
            </a:r>
            <a:r>
              <a:rPr b="0" lang="en-IN" sz="2400" spc="-1" strike="noStrike">
                <a:solidFill>
                  <a:srgbClr val="000000"/>
                </a:solidFill>
                <a:latin typeface="Times New Roman"/>
              </a:rPr>
              <a:t>) with a resolution of 10-bits. ADC reads the analog input for e.g., a sensor input and converts it into digital information which is understandable by the microcontroller.</a:t>
            </a:r>
            <a:endParaRPr b="0" lang="en-US" sz="2400" spc="-1" strike="noStrike">
              <a:solidFill>
                <a:srgbClr val="000000"/>
              </a:solidFill>
              <a:latin typeface="Calibri"/>
            </a:endParaRPr>
          </a:p>
          <a:p>
            <a:pPr algn="just">
              <a:lnSpc>
                <a:spcPct val="100000"/>
              </a:lnSpc>
            </a:pPr>
            <a:r>
              <a:rPr b="0" lang="en-IN" sz="2400" spc="-1" strike="noStrike">
                <a:solidFill>
                  <a:srgbClr val="000000"/>
                </a:solidFill>
                <a:latin typeface="Times New Roman"/>
              </a:rPr>
              <a:t> </a:t>
            </a:r>
            <a:endParaRPr b="0" lang="en-US" sz="2400" spc="-1" strike="noStrike">
              <a:solidFill>
                <a:srgbClr val="000000"/>
              </a:solidFill>
              <a:latin typeface="Calibri"/>
            </a:endParaRPr>
          </a:p>
          <a:p>
            <a:pPr algn="just">
              <a:lnSpc>
                <a:spcPct val="100000"/>
              </a:lnSpc>
            </a:pPr>
            <a:r>
              <a:rPr b="1" lang="en-IN" sz="2400" spc="-1" strike="noStrike" u="sng">
                <a:solidFill>
                  <a:srgbClr val="000000"/>
                </a:solidFill>
                <a:uFillTx/>
                <a:latin typeface="Times New Roman"/>
              </a:rPr>
              <a:t>Timers/Counters</a:t>
            </a:r>
            <a:r>
              <a:rPr b="1" lang="en-IN" sz="2400" spc="-1" strike="noStrike">
                <a:solidFill>
                  <a:srgbClr val="000000"/>
                </a:solidFill>
                <a:latin typeface="Times New Roman"/>
              </a:rPr>
              <a:t>:</a:t>
            </a:r>
            <a:r>
              <a:rPr b="0" lang="en-IN" sz="2400" spc="-1" strike="noStrike">
                <a:solidFill>
                  <a:srgbClr val="000000"/>
                </a:solidFill>
                <a:latin typeface="Times New Roman"/>
              </a:rPr>
              <a:t> Atmega16 consists of two 8-bit and one 16-bit timer/counter. Timers are useful for generating precision actions for e.g., creating time delays between two operations.</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itle 1_65"/>
          <p:cNvSpPr txBox="1"/>
          <p:nvPr/>
        </p:nvSpPr>
        <p:spPr>
          <a:xfrm>
            <a:off x="91368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solidFill>
                <a:srgbClr val="000000"/>
              </a:solidFill>
              <a:latin typeface="Calibri"/>
            </a:endParaRPr>
          </a:p>
        </p:txBody>
      </p:sp>
      <p:sp>
        <p:nvSpPr>
          <p:cNvPr id="597" name="Content Placeholder 2_42"/>
          <p:cNvSpPr txBox="1"/>
          <p:nvPr/>
        </p:nvSpPr>
        <p:spPr>
          <a:xfrm>
            <a:off x="913680" y="1252800"/>
            <a:ext cx="10515240" cy="476100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DSP</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DSP Technology: Qualcomm® Hexagon™ 690 Processor, </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Tensor Accelerator, </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Voice Assistant, </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Qualcomm® Hexagon™ Vector eXtensions (HVX), </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Qualcomm All-Ways Aware™ technology</a:t>
            </a:r>
            <a:endParaRPr b="0" lang="en-US" sz="2000" spc="-1" strike="noStrike">
              <a:solidFill>
                <a:srgbClr val="000000"/>
              </a:solidFill>
              <a:latin typeface="Calibri"/>
            </a:endParaRPr>
          </a:p>
        </p:txBody>
      </p:sp>
      <p:sp>
        <p:nvSpPr>
          <p:cNvPr id="598" name="Date Placeholder 3_65"/>
          <p:cNvSpPr txBox="1"/>
          <p:nvPr/>
        </p:nvSpPr>
        <p:spPr>
          <a:xfrm>
            <a:off x="838080" y="6356520"/>
            <a:ext cx="2742840" cy="364680"/>
          </a:xfrm>
          <a:prstGeom prst="rect">
            <a:avLst/>
          </a:prstGeom>
          <a:noFill/>
          <a:ln w="0">
            <a:noFill/>
          </a:ln>
        </p:spPr>
        <p:txBody>
          <a:bodyPr anchor="ctr">
            <a:noAutofit/>
          </a:bodyPr>
          <a:p>
            <a:pPr>
              <a:lnSpc>
                <a:spcPct val="100000"/>
              </a:lnSpc>
            </a:pPr>
            <a:fld id="{B6CB5950-D7CE-4014-A94E-B4D36327D542}" type="datetime1">
              <a:rPr b="0" lang="en-US" sz="1200" spc="-1" strike="noStrike">
                <a:solidFill>
                  <a:srgbClr val="8b8b8b"/>
                </a:solidFill>
                <a:latin typeface="Calibri"/>
              </a:rPr>
              <a:t>05/18/2021</a:t>
            </a:fld>
            <a:endParaRPr b="0" lang="en-US" sz="1200" spc="-1" strike="noStrike">
              <a:latin typeface="Times New Roman"/>
            </a:endParaRPr>
          </a:p>
        </p:txBody>
      </p:sp>
      <p:sp>
        <p:nvSpPr>
          <p:cNvPr id="599" name="Footer Placeholder 4_6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600" name="Slide Number Placeholder 5_66"/>
          <p:cNvSpPr txBox="1"/>
          <p:nvPr/>
        </p:nvSpPr>
        <p:spPr>
          <a:xfrm>
            <a:off x="8610480" y="6356520"/>
            <a:ext cx="2742840" cy="364680"/>
          </a:xfrm>
          <a:prstGeom prst="rect">
            <a:avLst/>
          </a:prstGeom>
          <a:noFill/>
          <a:ln w="0">
            <a:noFill/>
          </a:ln>
        </p:spPr>
        <p:txBody>
          <a:bodyPr anchor="ctr">
            <a:noAutofit/>
          </a:bodyPr>
          <a:p>
            <a:pPr algn="r">
              <a:lnSpc>
                <a:spcPct val="100000"/>
              </a:lnSpc>
            </a:pPr>
            <a:fld id="{BF44DE67-AF4C-436B-8137-296D849EBAB8}"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ontent Placeholder 2_43"/>
          <p:cNvSpPr txBox="1"/>
          <p:nvPr/>
        </p:nvSpPr>
        <p:spPr>
          <a:xfrm>
            <a:off x="838080" y="435600"/>
            <a:ext cx="10515240" cy="5741280"/>
          </a:xfrm>
          <a:prstGeom prst="rect">
            <a:avLst/>
          </a:prstGeom>
          <a:noFill/>
          <a:ln w="0">
            <a:noFill/>
          </a:ln>
        </p:spPr>
        <p:txBody>
          <a:bodyPr>
            <a:normAutofit fontScale="56000"/>
          </a:bodyPr>
          <a:p>
            <a:pPr marL="228600" indent="-228240">
              <a:lnSpc>
                <a:spcPct val="90000"/>
              </a:lnSpc>
              <a:spcBef>
                <a:spcPts val="1001"/>
              </a:spcBef>
              <a:buClr>
                <a:srgbClr val="000000"/>
              </a:buClr>
              <a:buFont typeface="Arial"/>
              <a:buChar char="•"/>
            </a:pPr>
            <a:r>
              <a:rPr b="1" lang="en-US" sz="3600" spc="-1" strike="noStrike">
                <a:solidFill>
                  <a:srgbClr val="000000"/>
                </a:solidFill>
                <a:latin typeface="Calibri"/>
              </a:rPr>
              <a:t>Camera</a:t>
            </a:r>
            <a:endParaRPr b="0" lang="en-US" sz="3600" spc="-1" strike="noStrike">
              <a:solidFill>
                <a:srgbClr val="000000"/>
              </a:solidFill>
              <a:latin typeface="Calibri"/>
            </a:endParaRPr>
          </a:p>
          <a:p>
            <a:pPr>
              <a:lnSpc>
                <a:spcPct val="90000"/>
              </a:lnSpc>
              <a:spcBef>
                <a:spcPts val="1001"/>
              </a:spcBef>
            </a:pPr>
            <a:endParaRPr b="0" lang="en-US" sz="36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Image Signal Processor: Qualcomm Spectra™ 380 image signal processor, Hardware accelerator for computer vision (CV-ISP), Dual 14-bit CV-ISPs</a:t>
            </a:r>
            <a:endParaRPr b="0" lang="en-US" sz="2200" spc="-1" strike="noStrike">
              <a:solidFill>
                <a:srgbClr val="000000"/>
              </a:solidFill>
              <a:latin typeface="Calibri"/>
            </a:endParaRPr>
          </a:p>
          <a:p>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Dual Camera, MFNR, ZSL, 30fps: Up to 22 MP</a:t>
            </a:r>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Single Camera: Up to 192 MP</a:t>
            </a:r>
            <a:endParaRPr b="0" lang="en-US" sz="2200" spc="-1" strike="noStrike">
              <a:solidFill>
                <a:srgbClr val="000000"/>
              </a:solidFill>
              <a:latin typeface="Calibri"/>
            </a:endParaRPr>
          </a:p>
          <a:p>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Camera Features: HEIF photo capture</a:t>
            </a:r>
            <a:endParaRPr b="0" lang="en-US" sz="2200" spc="-1" strike="noStrike">
              <a:solidFill>
                <a:srgbClr val="000000"/>
              </a:solidFill>
              <a:latin typeface="Calibri"/>
            </a:endParaRPr>
          </a:p>
          <a:p>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Slow Motion Video Capture: 720p @ 480 FPS</a:t>
            </a:r>
            <a:endParaRPr b="0" lang="en-US" sz="2200" spc="-1" strike="noStrike">
              <a:solidFill>
                <a:srgbClr val="000000"/>
              </a:solidFill>
              <a:latin typeface="Calibri"/>
            </a:endParaRPr>
          </a:p>
          <a:p>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Video Capture Formats: HDR10, HLG, HEVC</a:t>
            </a:r>
            <a:endParaRPr b="0" lang="en-US" sz="2200" spc="-1" strike="noStrike">
              <a:solidFill>
                <a:srgbClr val="000000"/>
              </a:solidFill>
              <a:latin typeface="Calibri"/>
            </a:endParaRPr>
          </a:p>
          <a:p>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Single Camera, MFNR, ZSL, 30fps: Up to 48 MP</a:t>
            </a:r>
            <a:endParaRPr b="0" lang="en-US" sz="22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200" spc="-1" strike="noStrike">
                <a:solidFill>
                  <a:srgbClr val="000000"/>
                </a:solidFill>
                <a:latin typeface="Calibri"/>
              </a:rPr>
              <a:t>Video Capture Features: Rec. 2020 color gamut video capture, Up to 10-bit color depth video capture</a:t>
            </a:r>
            <a:endParaRPr b="0" lang="en-US" sz="2200" spc="-1" strike="noStrike">
              <a:solidFill>
                <a:srgbClr val="000000"/>
              </a:solidFill>
              <a:latin typeface="Calibri"/>
            </a:endParaRPr>
          </a:p>
        </p:txBody>
      </p:sp>
      <p:sp>
        <p:nvSpPr>
          <p:cNvPr id="602" name="Date Placeholder 3_66"/>
          <p:cNvSpPr txBox="1"/>
          <p:nvPr/>
        </p:nvSpPr>
        <p:spPr>
          <a:xfrm>
            <a:off x="838080" y="6356520"/>
            <a:ext cx="2742840" cy="364680"/>
          </a:xfrm>
          <a:prstGeom prst="rect">
            <a:avLst/>
          </a:prstGeom>
          <a:noFill/>
          <a:ln w="0">
            <a:noFill/>
          </a:ln>
        </p:spPr>
        <p:txBody>
          <a:bodyPr anchor="ctr">
            <a:noAutofit/>
          </a:bodyPr>
          <a:p>
            <a:pPr>
              <a:lnSpc>
                <a:spcPct val="100000"/>
              </a:lnSpc>
            </a:pPr>
            <a:fld id="{6D29B428-A5C0-4820-9052-46F2DA33EE7C}" type="datetime1">
              <a:rPr b="0" lang="en-US" sz="1200" spc="-1" strike="noStrike">
                <a:solidFill>
                  <a:srgbClr val="8b8b8b"/>
                </a:solidFill>
                <a:latin typeface="Calibri"/>
              </a:rPr>
              <a:t>05/18/2021</a:t>
            </a:fld>
            <a:endParaRPr b="0" lang="en-US" sz="1200" spc="-1" strike="noStrike">
              <a:latin typeface="Times New Roman"/>
            </a:endParaRPr>
          </a:p>
        </p:txBody>
      </p:sp>
      <p:sp>
        <p:nvSpPr>
          <p:cNvPr id="603" name="Footer Placeholder 4_6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604" name="Slide Number Placeholder 5_67"/>
          <p:cNvSpPr txBox="1"/>
          <p:nvPr/>
        </p:nvSpPr>
        <p:spPr>
          <a:xfrm>
            <a:off x="8610480" y="6356520"/>
            <a:ext cx="2742840" cy="364680"/>
          </a:xfrm>
          <a:prstGeom prst="rect">
            <a:avLst/>
          </a:prstGeom>
          <a:noFill/>
          <a:ln w="0">
            <a:noFill/>
          </a:ln>
        </p:spPr>
        <p:txBody>
          <a:bodyPr anchor="ctr">
            <a:noAutofit/>
          </a:bodyPr>
          <a:p>
            <a:pPr algn="r">
              <a:lnSpc>
                <a:spcPct val="100000"/>
              </a:lnSpc>
            </a:pPr>
            <a:fld id="{48B4F4BD-4CF4-4DB8-85D0-35698F0C0BAD}"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itle 1_66"/>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855 Specifications</a:t>
            </a:r>
            <a:endParaRPr b="0" lang="en-US" sz="4400" spc="-1" strike="noStrike">
              <a:solidFill>
                <a:srgbClr val="000000"/>
              </a:solidFill>
              <a:latin typeface="Calibri"/>
            </a:endParaRPr>
          </a:p>
        </p:txBody>
      </p:sp>
      <p:sp>
        <p:nvSpPr>
          <p:cNvPr id="606" name="Date Placeholder 3_67"/>
          <p:cNvSpPr txBox="1"/>
          <p:nvPr/>
        </p:nvSpPr>
        <p:spPr>
          <a:xfrm>
            <a:off x="838080" y="6356520"/>
            <a:ext cx="2742840" cy="364680"/>
          </a:xfrm>
          <a:prstGeom prst="rect">
            <a:avLst/>
          </a:prstGeom>
          <a:noFill/>
          <a:ln w="0">
            <a:noFill/>
          </a:ln>
        </p:spPr>
        <p:txBody>
          <a:bodyPr anchor="ctr">
            <a:noAutofit/>
          </a:bodyPr>
          <a:p>
            <a:pPr>
              <a:lnSpc>
                <a:spcPct val="100000"/>
              </a:lnSpc>
            </a:pPr>
            <a:fld id="{0F09C32C-9D15-46E9-94C7-6D491F107A25}" type="datetime1">
              <a:rPr b="0" lang="en-US" sz="1200" spc="-1" strike="noStrike">
                <a:solidFill>
                  <a:srgbClr val="8b8b8b"/>
                </a:solidFill>
                <a:latin typeface="Calibri"/>
              </a:rPr>
              <a:t>05/18/2021</a:t>
            </a:fld>
            <a:endParaRPr b="0" lang="en-US" sz="1200" spc="-1" strike="noStrike">
              <a:latin typeface="Times New Roman"/>
            </a:endParaRPr>
          </a:p>
        </p:txBody>
      </p:sp>
      <p:sp>
        <p:nvSpPr>
          <p:cNvPr id="607" name="Footer Placeholder 4_6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608" name="Slide Number Placeholder 5_68"/>
          <p:cNvSpPr txBox="1"/>
          <p:nvPr/>
        </p:nvSpPr>
        <p:spPr>
          <a:xfrm>
            <a:off x="8610480" y="6356520"/>
            <a:ext cx="2742840" cy="364680"/>
          </a:xfrm>
          <a:prstGeom prst="rect">
            <a:avLst/>
          </a:prstGeom>
          <a:noFill/>
          <a:ln w="0">
            <a:noFill/>
          </a:ln>
        </p:spPr>
        <p:txBody>
          <a:bodyPr anchor="ctr">
            <a:noAutofit/>
          </a:bodyPr>
          <a:p>
            <a:pPr algn="r">
              <a:lnSpc>
                <a:spcPct val="100000"/>
              </a:lnSpc>
            </a:pPr>
            <a:fld id="{853588EB-7841-49ED-8CBC-48184F6C1C47}" type="slidenum">
              <a:rPr b="0" lang="en-US" sz="1200" spc="-1" strike="noStrike">
                <a:solidFill>
                  <a:srgbClr val="8b8b8b"/>
                </a:solidFill>
                <a:latin typeface="Calibri"/>
              </a:rPr>
              <a:t>&lt;number&gt;</a:t>
            </a:fld>
            <a:endParaRPr b="0" lang="en-US" sz="1200" spc="-1" strike="noStrike">
              <a:latin typeface="Times New Roman"/>
            </a:endParaRPr>
          </a:p>
        </p:txBody>
      </p:sp>
      <p:pic>
        <p:nvPicPr>
          <p:cNvPr id="609" name="Content Placeholder 7_1" descr=""/>
          <p:cNvPicPr/>
          <p:nvPr/>
        </p:nvPicPr>
        <p:blipFill>
          <a:blip r:embed="rId1"/>
          <a:srcRect l="6543" t="64688" r="37490" b="10898"/>
          <a:stretch/>
        </p:blipFill>
        <p:spPr>
          <a:xfrm>
            <a:off x="838080" y="1843200"/>
            <a:ext cx="10741320" cy="4146480"/>
          </a:xfrm>
          <a:prstGeom prst="rect">
            <a:avLst/>
          </a:prstGeom>
          <a:ln w="0">
            <a:noFill/>
          </a:ln>
        </p:spPr>
      </p:pic>
    </p:spTree>
  </p:cSld>
  <p:transition spd="slow">
    <p:wipe dir="r"/>
  </p:transition>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Date Placeholder 3_68"/>
          <p:cNvSpPr txBox="1"/>
          <p:nvPr/>
        </p:nvSpPr>
        <p:spPr>
          <a:xfrm>
            <a:off x="838080" y="6356520"/>
            <a:ext cx="2742840" cy="364680"/>
          </a:xfrm>
          <a:prstGeom prst="rect">
            <a:avLst/>
          </a:prstGeom>
          <a:noFill/>
          <a:ln w="0">
            <a:noFill/>
          </a:ln>
        </p:spPr>
        <p:txBody>
          <a:bodyPr anchor="ctr">
            <a:noAutofit/>
          </a:bodyPr>
          <a:p>
            <a:pPr>
              <a:lnSpc>
                <a:spcPct val="100000"/>
              </a:lnSpc>
            </a:pPr>
            <a:fld id="{622F35EB-5C1F-40DA-BC5E-6CA72D099457}" type="datetime1">
              <a:rPr b="0" lang="en-US" sz="1200" spc="-1" strike="noStrike">
                <a:solidFill>
                  <a:srgbClr val="8b8b8b"/>
                </a:solidFill>
                <a:latin typeface="Calibri"/>
              </a:rPr>
              <a:t>05/18/2021</a:t>
            </a:fld>
            <a:endParaRPr b="0" lang="en-US" sz="1200" spc="-1" strike="noStrike">
              <a:latin typeface="Times New Roman"/>
            </a:endParaRPr>
          </a:p>
        </p:txBody>
      </p:sp>
      <p:sp>
        <p:nvSpPr>
          <p:cNvPr id="611" name="Footer Placeholder 4_6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612" name="Slide Number Placeholder 5_69"/>
          <p:cNvSpPr txBox="1"/>
          <p:nvPr/>
        </p:nvSpPr>
        <p:spPr>
          <a:xfrm>
            <a:off x="8610480" y="6356520"/>
            <a:ext cx="2742840" cy="364680"/>
          </a:xfrm>
          <a:prstGeom prst="rect">
            <a:avLst/>
          </a:prstGeom>
          <a:noFill/>
          <a:ln w="0">
            <a:noFill/>
          </a:ln>
        </p:spPr>
        <p:txBody>
          <a:bodyPr anchor="ctr">
            <a:noAutofit/>
          </a:bodyPr>
          <a:p>
            <a:pPr algn="r">
              <a:lnSpc>
                <a:spcPct val="100000"/>
              </a:lnSpc>
            </a:pPr>
            <a:fld id="{FF45DC38-4E7B-4294-9A88-6A61C3DC8910}" type="slidenum">
              <a:rPr b="0" lang="en-US" sz="1200" spc="-1" strike="noStrike">
                <a:solidFill>
                  <a:srgbClr val="8b8b8b"/>
                </a:solidFill>
                <a:latin typeface="Calibri"/>
              </a:rPr>
              <a:t>&lt;number&gt;</a:t>
            </a:fld>
            <a:endParaRPr b="0" lang="en-US" sz="1200" spc="-1" strike="noStrike">
              <a:latin typeface="Times New Roman"/>
            </a:endParaRPr>
          </a:p>
        </p:txBody>
      </p:sp>
      <p:pic>
        <p:nvPicPr>
          <p:cNvPr id="613" name="Content Placeholder 6_4" descr=""/>
          <p:cNvPicPr/>
          <p:nvPr/>
        </p:nvPicPr>
        <p:blipFill>
          <a:blip r:embed="rId1"/>
          <a:srcRect l="5852" t="30619" r="36793" b="25575"/>
          <a:stretch/>
        </p:blipFill>
        <p:spPr>
          <a:xfrm>
            <a:off x="1494720" y="811440"/>
            <a:ext cx="9858600" cy="4632120"/>
          </a:xfrm>
          <a:prstGeom prst="rect">
            <a:avLst/>
          </a:prstGeom>
          <a:ln w="0">
            <a:noFill/>
          </a:ln>
        </p:spPr>
      </p:pic>
    </p:spTree>
  </p:cSld>
  <p:transition spd="slow">
    <p:wipe dir="r"/>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sp>
        <p:nvSpPr>
          <p:cNvPr id="148" name="Text Placeholder 2"/>
          <p:cNvSpPr txBox="1"/>
          <p:nvPr/>
        </p:nvSpPr>
        <p:spPr>
          <a:xfrm>
            <a:off x="457200" y="1317600"/>
            <a:ext cx="11277360" cy="4924080"/>
          </a:xfrm>
          <a:prstGeom prst="rect">
            <a:avLst/>
          </a:prstGeom>
          <a:noFill/>
          <a:ln w="0">
            <a:noFill/>
          </a:ln>
        </p:spPr>
        <p:txBody>
          <a:bodyPr lIns="0" rIns="0" tIns="0" bIns="0">
            <a:noAutofit/>
          </a:bodyPr>
          <a:p>
            <a:pPr>
              <a:lnSpc>
                <a:spcPct val="100000"/>
              </a:lnSpc>
            </a:pPr>
            <a:r>
              <a:rPr b="1" lang="en-IN" sz="2400" spc="-1" strike="noStrike" u="sng">
                <a:solidFill>
                  <a:srgbClr val="000000"/>
                </a:solidFill>
                <a:uFillTx/>
                <a:latin typeface="Times New Roman"/>
              </a:rPr>
              <a:t>Watchdog Timer</a:t>
            </a:r>
            <a:r>
              <a:rPr b="1" lang="en-IN" sz="2400" spc="-1" strike="noStrike">
                <a:solidFill>
                  <a:srgbClr val="000000"/>
                </a:solidFill>
                <a:latin typeface="Times New Roman"/>
              </a:rPr>
              <a:t>:</a:t>
            </a:r>
            <a:r>
              <a:rPr b="0" lang="en-IN" sz="2400" spc="-1" strike="noStrike">
                <a:solidFill>
                  <a:srgbClr val="000000"/>
                </a:solidFill>
                <a:latin typeface="Times New Roman"/>
              </a:rPr>
              <a:t> </a:t>
            </a:r>
            <a:r>
              <a:rPr b="0" lang="en-IN" sz="2400" spc="-1" strike="noStrike" u="sng">
                <a:solidFill>
                  <a:srgbClr val="0462c1"/>
                </a:solidFill>
                <a:uFillTx/>
                <a:latin typeface="Times New Roman"/>
                <a:hlinkClick r:id="rId2"/>
              </a:rPr>
              <a:t>Watchdog timer</a:t>
            </a:r>
            <a:r>
              <a:rPr b="0" lang="en-IN" sz="2400" spc="-1" strike="noStrike">
                <a:solidFill>
                  <a:srgbClr val="000000"/>
                </a:solidFill>
                <a:latin typeface="Times New Roman"/>
              </a:rPr>
              <a:t> is present with internal oscillator. Watchdog timer continuously monitors and resets the controller if the code gets stuck at any execution action for more than a defined time interval.</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a:t>
            </a:r>
            <a:endParaRPr b="0" lang="en-US" sz="2400" spc="-1" strike="noStrike">
              <a:solidFill>
                <a:srgbClr val="000000"/>
              </a:solidFill>
              <a:latin typeface="Calibri"/>
            </a:endParaRPr>
          </a:p>
          <a:p>
            <a:pPr>
              <a:lnSpc>
                <a:spcPct val="100000"/>
              </a:lnSpc>
            </a:pPr>
            <a:r>
              <a:rPr b="1" lang="en-IN" sz="2400" spc="-1" strike="noStrike" u="sng">
                <a:solidFill>
                  <a:srgbClr val="0462c1"/>
                </a:solidFill>
                <a:uFillTx/>
                <a:latin typeface="Times New Roman"/>
                <a:hlinkClick r:id="rId3"/>
              </a:rPr>
              <a:t>Interrupts</a:t>
            </a:r>
            <a:r>
              <a:rPr b="1" lang="en-IN" sz="2400" spc="-1" strike="noStrike">
                <a:solidFill>
                  <a:srgbClr val="000000"/>
                </a:solidFill>
                <a:latin typeface="Times New Roman"/>
              </a:rPr>
              <a:t>:</a:t>
            </a:r>
            <a:r>
              <a:rPr b="0" lang="en-IN" sz="2400" spc="-1" strike="noStrike">
                <a:solidFill>
                  <a:srgbClr val="000000"/>
                </a:solidFill>
                <a:latin typeface="Times New Roman"/>
              </a:rPr>
              <a:t> Atmega16 consists of 21 interrupt sources out of which four are external. The remaining are internal interrupts which support the peripherals like USART, ADC, Timers etc.</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a:t>
            </a:r>
            <a:endParaRPr b="0" lang="en-US" sz="2400" spc="-1" strike="noStrike">
              <a:solidFill>
                <a:srgbClr val="000000"/>
              </a:solidFill>
              <a:latin typeface="Calibri"/>
            </a:endParaRPr>
          </a:p>
          <a:p>
            <a:pPr>
              <a:lnSpc>
                <a:spcPct val="100000"/>
              </a:lnSpc>
            </a:pPr>
            <a:r>
              <a:rPr b="1" lang="en-IN" sz="2400" spc="-1" strike="noStrike" u="sng">
                <a:solidFill>
                  <a:srgbClr val="0462c1"/>
                </a:solidFill>
                <a:uFillTx/>
                <a:latin typeface="Times New Roman"/>
                <a:hlinkClick r:id="rId4"/>
              </a:rPr>
              <a:t>USART</a:t>
            </a:r>
            <a:r>
              <a:rPr b="1" lang="en-IN" sz="2400" spc="-1" strike="noStrike">
                <a:solidFill>
                  <a:srgbClr val="000000"/>
                </a:solidFill>
                <a:latin typeface="Times New Roman"/>
              </a:rPr>
              <a:t>:</a:t>
            </a:r>
            <a:r>
              <a:rPr b="0" lang="en-IN" sz="2400" spc="-1" strike="noStrike">
                <a:solidFill>
                  <a:srgbClr val="000000"/>
                </a:solidFill>
                <a:latin typeface="Times New Roman"/>
              </a:rPr>
              <a:t> </a:t>
            </a:r>
            <a:r>
              <a:rPr b="1" lang="en-IN" sz="2400" spc="-1" strike="noStrike">
                <a:solidFill>
                  <a:srgbClr val="000000"/>
                </a:solidFill>
                <a:latin typeface="Times New Roman"/>
              </a:rPr>
              <a:t>Universal Synchronous and Asynchronous Receiver and Transmitter</a:t>
            </a:r>
            <a:r>
              <a:rPr b="0" lang="en-IN" sz="2400" spc="-1" strike="noStrike">
                <a:solidFill>
                  <a:srgbClr val="000000"/>
                </a:solidFill>
                <a:latin typeface="Times New Roman"/>
              </a:rPr>
              <a:t> interface is available for interfacing with external device capable of communicating serially (data transmission bit by bit).</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sp>
        <p:nvSpPr>
          <p:cNvPr id="150" name="Text Placeholder 2"/>
          <p:cNvSpPr txBox="1"/>
          <p:nvPr/>
        </p:nvSpPr>
        <p:spPr>
          <a:xfrm>
            <a:off x="380880" y="1219320"/>
            <a:ext cx="11353320" cy="5514840"/>
          </a:xfrm>
          <a:prstGeom prst="rect">
            <a:avLst/>
          </a:prstGeom>
          <a:noFill/>
          <a:ln w="0">
            <a:noFill/>
          </a:ln>
        </p:spPr>
        <p:txBody>
          <a:bodyPr lIns="0" rIns="0" tIns="0" bIns="0">
            <a:noAutofit/>
          </a:bodyPr>
          <a:p>
            <a:pPr>
              <a:lnSpc>
                <a:spcPct val="100000"/>
              </a:lnSpc>
            </a:pPr>
            <a:r>
              <a:rPr b="1" lang="en-IN" sz="2200" spc="-1" strike="noStrike" u="sng">
                <a:solidFill>
                  <a:srgbClr val="000000"/>
                </a:solidFill>
                <a:uFillTx/>
                <a:latin typeface="Times New Roman"/>
              </a:rPr>
              <a:t>General Purpose Registers</a:t>
            </a:r>
            <a:r>
              <a:rPr b="1" lang="en-IN" sz="2200" spc="-1" strike="noStrike">
                <a:solidFill>
                  <a:srgbClr val="000000"/>
                </a:solidFill>
                <a:latin typeface="Times New Roman"/>
              </a:rPr>
              <a:t>:</a:t>
            </a:r>
            <a:r>
              <a:rPr b="0" lang="en-IN" sz="2200" spc="-1" strike="noStrike">
                <a:solidFill>
                  <a:srgbClr val="000000"/>
                </a:solidFill>
                <a:latin typeface="Times New Roman"/>
              </a:rPr>
              <a:t> Atmega16 is equipped with 32 general purpose registers which are coupled directly with the Arithmetic Logical Unit (ALU) of CPU.</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 </a:t>
            </a:r>
            <a:r>
              <a:rPr b="1" lang="en-IN" sz="2200" spc="-1" strike="noStrike" u="sng">
                <a:solidFill>
                  <a:srgbClr val="000000"/>
                </a:solidFill>
                <a:uFillTx/>
                <a:latin typeface="Times New Roman"/>
              </a:rPr>
              <a:t>Memory</a:t>
            </a:r>
            <a:r>
              <a:rPr b="1" lang="en-IN" sz="2200" spc="-1" strike="noStrike">
                <a:solidFill>
                  <a:srgbClr val="000000"/>
                </a:solidFill>
                <a:latin typeface="Times New Roman"/>
              </a:rPr>
              <a:t>:</a:t>
            </a:r>
            <a:r>
              <a:rPr b="0" lang="en-IN" sz="2200" spc="-1" strike="noStrike">
                <a:solidFill>
                  <a:srgbClr val="000000"/>
                </a:solidFill>
                <a:latin typeface="Times New Roman"/>
              </a:rPr>
              <a:t> Atmega16 consist of three different memory sections:</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 </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1. </a:t>
            </a:r>
            <a:r>
              <a:rPr b="1" lang="en-IN" sz="2200" spc="-1" strike="noStrike">
                <a:solidFill>
                  <a:srgbClr val="000000"/>
                </a:solidFill>
                <a:latin typeface="Times New Roman"/>
              </a:rPr>
              <a:t>Flash EEPROM</a:t>
            </a:r>
            <a:r>
              <a:rPr b="0" lang="en-IN" sz="2200" spc="-1" strike="noStrike">
                <a:solidFill>
                  <a:srgbClr val="000000"/>
                </a:solidFill>
                <a:latin typeface="Times New Roman"/>
              </a:rPr>
              <a:t>: Flash EEPROM or simply flash memory is used to store the program dumped or burnt by the user on to the microcontroller. It can be easily erased electrically as a single unit. Flash memory is non-volatile i.e., it retains the program even if the power is cut-off. Atmega16 is available with 16KB of in system programmable Flash EEPROM.</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 </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2.  </a:t>
            </a:r>
            <a:r>
              <a:rPr b="1" lang="en-IN" sz="2200" spc="-1" strike="noStrike">
                <a:solidFill>
                  <a:srgbClr val="000000"/>
                </a:solidFill>
                <a:latin typeface="Times New Roman"/>
              </a:rPr>
              <a:t>Byte Addressable EEPROM</a:t>
            </a:r>
            <a:r>
              <a:rPr b="0" lang="en-IN" sz="2200" spc="-1" strike="noStrike">
                <a:solidFill>
                  <a:srgbClr val="000000"/>
                </a:solidFill>
                <a:latin typeface="Times New Roman"/>
              </a:rPr>
              <a:t>: This is also a nonvolatile memory used to store data like values of certain variables. Atmega16 has 512 bytes of EEPROM.</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 </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3. </a:t>
            </a:r>
            <a:r>
              <a:rPr b="1" lang="en-IN" sz="2200" spc="-1" strike="noStrike">
                <a:solidFill>
                  <a:srgbClr val="000000"/>
                </a:solidFill>
                <a:latin typeface="Times New Roman"/>
              </a:rPr>
              <a:t>SRAM</a:t>
            </a:r>
            <a:r>
              <a:rPr b="0" lang="en-IN" sz="2200" spc="-1" strike="noStrike">
                <a:solidFill>
                  <a:srgbClr val="000000"/>
                </a:solidFill>
                <a:latin typeface="Times New Roman"/>
              </a:rPr>
              <a:t>: Static Random Access Memory, this is the volatile memory of microcontroller i.e., data is lost as soon as power is turned off. Atmega16 is equipped with 1KB of internal SRAM. A small portion of SRAM is set aside for general purpose registers used by CPU and some for the peripheral subsystems of the microcontroller.</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sp>
        <p:nvSpPr>
          <p:cNvPr id="152" name="Text Placeholder 2"/>
          <p:cNvSpPr txBox="1"/>
          <p:nvPr/>
        </p:nvSpPr>
        <p:spPr>
          <a:xfrm>
            <a:off x="457200" y="1317600"/>
            <a:ext cx="11277360" cy="3939120"/>
          </a:xfrm>
          <a:prstGeom prst="rect">
            <a:avLst/>
          </a:prstGeom>
          <a:noFill/>
          <a:ln w="0">
            <a:noFill/>
          </a:ln>
        </p:spPr>
        <p:txBody>
          <a:bodyPr lIns="0" rIns="0" tIns="0" bIns="0">
            <a:noAutofit/>
          </a:bodyPr>
          <a:p>
            <a:pPr>
              <a:lnSpc>
                <a:spcPct val="100000"/>
              </a:lnSpc>
            </a:pPr>
            <a:r>
              <a:rPr b="1" lang="en-IN" sz="2400" spc="-1" strike="noStrike" u="sng">
                <a:solidFill>
                  <a:srgbClr val="000000"/>
                </a:solidFill>
                <a:uFillTx/>
                <a:latin typeface="Times New Roman"/>
              </a:rPr>
              <a:t>ISP</a:t>
            </a:r>
            <a:r>
              <a:rPr b="1" lang="en-IN" sz="2400" spc="-1" strike="noStrike">
                <a:solidFill>
                  <a:srgbClr val="000000"/>
                </a:solidFill>
                <a:latin typeface="Times New Roman"/>
              </a:rPr>
              <a:t>:</a:t>
            </a:r>
            <a:r>
              <a:rPr b="0" lang="en-IN" sz="2400" spc="-1" strike="noStrike">
                <a:solidFill>
                  <a:srgbClr val="000000"/>
                </a:solidFill>
                <a:latin typeface="Times New Roman"/>
              </a:rPr>
              <a:t> AVR family of controllers have </a:t>
            </a:r>
            <a:r>
              <a:rPr b="1" lang="en-IN" sz="2400" spc="-1" strike="noStrike">
                <a:solidFill>
                  <a:srgbClr val="000000"/>
                </a:solidFill>
                <a:latin typeface="Times New Roman"/>
              </a:rPr>
              <a:t>In System Programmable</a:t>
            </a:r>
            <a:r>
              <a:rPr b="0" lang="en-IN" sz="2400" spc="-1" strike="noStrike">
                <a:solidFill>
                  <a:srgbClr val="000000"/>
                </a:solidFill>
                <a:latin typeface="Times New Roman"/>
              </a:rPr>
              <a:t> Flash Memory which can be programmed without removing the IC from the circuit, ISP allows to reprogram the controller while it is in the application circuit.</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r>
              <a:rPr b="1" lang="en-IN" sz="2400" spc="-1" strike="noStrike" u="sng">
                <a:solidFill>
                  <a:srgbClr val="000000"/>
                </a:solidFill>
                <a:uFillTx/>
                <a:latin typeface="Times New Roman"/>
              </a:rPr>
              <a:t>DAC</a:t>
            </a:r>
            <a:r>
              <a:rPr b="1" lang="en-IN" sz="2400" spc="-1" strike="noStrike">
                <a:solidFill>
                  <a:srgbClr val="000000"/>
                </a:solidFill>
                <a:latin typeface="Times New Roman"/>
              </a:rPr>
              <a:t>:</a:t>
            </a:r>
            <a:r>
              <a:rPr b="0" lang="en-IN" sz="2400" spc="-1" strike="noStrike">
                <a:solidFill>
                  <a:srgbClr val="000000"/>
                </a:solidFill>
                <a:latin typeface="Times New Roman"/>
              </a:rPr>
              <a:t> Atmega16 is also equipped with a </a:t>
            </a:r>
            <a:r>
              <a:rPr b="1" lang="en-IN" sz="2400" spc="-1" strike="noStrike">
                <a:solidFill>
                  <a:srgbClr val="000000"/>
                </a:solidFill>
                <a:latin typeface="Times New Roman"/>
              </a:rPr>
              <a:t>Digital to Analog Converter</a:t>
            </a:r>
            <a:r>
              <a:rPr b="0" lang="en-IN" sz="2400" spc="-1" strike="noStrike">
                <a:solidFill>
                  <a:srgbClr val="000000"/>
                </a:solidFill>
                <a:latin typeface="Times New Roman"/>
              </a:rPr>
              <a:t> (DAC) interface which can be used for reverse action performed by ADC. DAC can be used when there is a need of converting a digital signal to analog signal.</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sp>
        <p:nvSpPr>
          <p:cNvPr id="154" name="Text Placeholder 2"/>
          <p:cNvSpPr txBox="1"/>
          <p:nvPr/>
        </p:nvSpPr>
        <p:spPr>
          <a:xfrm>
            <a:off x="457200" y="1317600"/>
            <a:ext cx="11277360" cy="5170320"/>
          </a:xfrm>
          <a:prstGeom prst="rect">
            <a:avLst/>
          </a:prstGeom>
          <a:noFill/>
          <a:ln w="0">
            <a:noFill/>
          </a:ln>
        </p:spPr>
        <p:txBody>
          <a:bodyPr lIns="0" rIns="0" tIns="0" bIns="0">
            <a:noAutofit/>
          </a:bodyPr>
          <a:p>
            <a:pPr algn="just">
              <a:lnSpc>
                <a:spcPct val="100000"/>
              </a:lnSpc>
            </a:pPr>
            <a:r>
              <a:rPr b="1" lang="en-IN" sz="2400" spc="-1" strike="noStrike">
                <a:solidFill>
                  <a:srgbClr val="000000"/>
                </a:solidFill>
                <a:latin typeface="Times New Roman"/>
              </a:rPr>
              <a:t>MegaAVR Family</a:t>
            </a:r>
            <a:endParaRPr b="0" lang="en-US" sz="2400" spc="-1" strike="noStrike">
              <a:solidFill>
                <a:srgbClr val="000000"/>
              </a:solidFill>
              <a:latin typeface="Calibri"/>
            </a:endParaRPr>
          </a:p>
          <a:p>
            <a:pPr algn="just">
              <a:lnSpc>
                <a:spcPct val="100000"/>
              </a:lnSpc>
            </a:pPr>
            <a:r>
              <a:rPr b="1" lang="en-IN" sz="2400" spc="-1" strike="noStrike">
                <a:solidFill>
                  <a:srgbClr val="000000"/>
                </a:solidFill>
                <a:latin typeface="Times New Roman"/>
              </a:rPr>
              <a:t>Various microcontroller of MegaAVR series:</a:t>
            </a:r>
            <a:endParaRPr b="0" lang="en-US" sz="2400" spc="-1" strike="noStrike">
              <a:solidFill>
                <a:srgbClr val="000000"/>
              </a:solidFill>
              <a:latin typeface="Calibri"/>
            </a:endParaRPr>
          </a:p>
          <a:p>
            <a:pPr algn="just">
              <a:lnSpc>
                <a:spcPct val="100000"/>
              </a:lnSpc>
            </a:pPr>
            <a:r>
              <a:rPr b="0" lang="en-IN" sz="2400" spc="-1" strike="noStrike">
                <a:solidFill>
                  <a:srgbClr val="000000"/>
                </a:solidFill>
                <a:latin typeface="Times New Roman"/>
              </a:rPr>
              <a:t>ATmega8 and </a:t>
            </a:r>
            <a:r>
              <a:rPr b="0" lang="en-IN" sz="2400" spc="-1" strike="noStrike" u="sng">
                <a:solidFill>
                  <a:srgbClr val="0462c1"/>
                </a:solidFill>
                <a:uFillTx/>
                <a:latin typeface="Times New Roman"/>
                <a:hlinkClick r:id="rId2"/>
              </a:rPr>
              <a:t>Atmega32</a:t>
            </a:r>
            <a:r>
              <a:rPr b="0" lang="en-IN" sz="2400" spc="-1" strike="noStrike">
                <a:solidFill>
                  <a:srgbClr val="000000"/>
                </a:solidFill>
                <a:latin typeface="Times New Roman"/>
              </a:rPr>
              <a:t> are other members of MegaAVR series controllers. They are quite similar to </a:t>
            </a:r>
            <a:r>
              <a:rPr b="0" lang="en-IN" sz="2400" spc="-1" strike="noStrike" u="sng">
                <a:solidFill>
                  <a:srgbClr val="0462c1"/>
                </a:solidFill>
                <a:uFillTx/>
                <a:latin typeface="Times New Roman"/>
                <a:hlinkClick r:id="rId3"/>
              </a:rPr>
              <a:t>ATmega16</a:t>
            </a:r>
            <a:r>
              <a:rPr b="0" lang="en-IN" sz="2400" spc="-1" strike="noStrike">
                <a:solidFill>
                  <a:srgbClr val="000000"/>
                </a:solidFill>
                <a:latin typeface="Times New Roman"/>
              </a:rPr>
              <a:t> in architecture. Low power version MegaAVR controllers are also available in markets. The following table shows the comparison between different members of MegaAVR family:</a:t>
            </a:r>
            <a:endParaRPr b="0" lang="en-US" sz="2400" spc="-1" strike="noStrike">
              <a:solidFill>
                <a:srgbClr val="000000"/>
              </a:solidFill>
              <a:latin typeface="Calibri"/>
            </a:endParaRPr>
          </a:p>
          <a:p>
            <a:pPr algn="just">
              <a:lnSpc>
                <a:spcPct val="100000"/>
              </a:lnSpc>
            </a:pPr>
            <a:r>
              <a:rPr b="0" lang="en-IN" sz="2400" spc="-1" strike="noStrike">
                <a:solidFill>
                  <a:srgbClr val="000000"/>
                </a:solidFill>
                <a:latin typeface="Times New Roman"/>
              </a:rPr>
              <a:t> </a:t>
            </a:r>
            <a:r>
              <a:rPr b="0" lang="en-IN" sz="2400" spc="-1" strike="noStrike">
                <a:solidFill>
                  <a:srgbClr val="000000"/>
                </a:solidFill>
                <a:latin typeface="Times New Roman"/>
              </a:rPr>
              <a:t>Part Name       ROM RAM EEPROM I/0 Pins Timer Interrupts OperationVoltage Operating frequency Packaging</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ATmega8 8KB         1KB   512B   23 3   19 4.5-5.5 V      0-16 MHz 28</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ATmega8L 8KB      1KB    512B   23 3    19 2.7-5.5 V       0-8 MHz 28</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ATmega16 16KB     1KB    512B   32 3    21 4.5-5.5 V      0-16 MHz 40</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ATmega16L 16KB   1KB   512B   32 3     21 2.7-5.5 V       0-8 MHz 40</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ATmega32 32KB      2KB   1KB   32 3    21 4.5-5.5 V      0-16 MHz 40</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ATmega32L 32KB    2KB   1KB   32 3    21 2.7-5.5 V       0-8 MHz 40</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56" name="Text Placeholder 2"/>
          <p:cNvSpPr txBox="1"/>
          <p:nvPr/>
        </p:nvSpPr>
        <p:spPr>
          <a:xfrm>
            <a:off x="986760" y="1295280"/>
            <a:ext cx="10218600" cy="5293440"/>
          </a:xfrm>
          <a:prstGeom prst="rect">
            <a:avLst/>
          </a:prstGeom>
          <a:noFill/>
          <a:ln w="0">
            <a:noFill/>
          </a:ln>
        </p:spPr>
        <p:txBody>
          <a:bodyPr lIns="0" rIns="0" tIns="0" bIns="0">
            <a:noAutofit/>
          </a:bodyPr>
          <a:p>
            <a:pPr>
              <a:lnSpc>
                <a:spcPct val="100000"/>
              </a:lnSpc>
            </a:pPr>
            <a:endParaRPr b="0" lang="en-US" sz="1800" spc="-1" strike="noStrike">
              <a:solidFill>
                <a:srgbClr val="000000"/>
              </a:solidFill>
              <a:latin typeface="Calibri"/>
            </a:endParaRPr>
          </a:p>
          <a:p>
            <a:pPr>
              <a:lnSpc>
                <a:spcPct val="100000"/>
              </a:lnSpc>
            </a:pPr>
            <a:r>
              <a:rPr b="1" lang="en-IN" sz="2400" spc="-1" strike="noStrike">
                <a:solidFill>
                  <a:srgbClr val="000000"/>
                </a:solidFill>
                <a:latin typeface="Times New Roman"/>
              </a:rPr>
              <a:t>AVR Registers: </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AVR is 8 bit microcontroller therefore all its ports are 8 bit wide. Every port has 3 registers associated with it each one have size of 8 bits. Every bit in those registers configures the pins of particular port. Bit0 of these registers are associated with Pin0 of the port, Bit1 of these registers are associated with Pin1 of the port, and same as for other bits.</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The three registers available in AVR microcontroller are as follows:</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DDRx register</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PORTx register</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PINx register</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58" name="Text Placeholder 2"/>
          <p:cNvSpPr txBox="1"/>
          <p:nvPr/>
        </p:nvSpPr>
        <p:spPr>
          <a:xfrm>
            <a:off x="986760" y="1295280"/>
            <a:ext cx="10218600" cy="4924080"/>
          </a:xfrm>
          <a:prstGeom prst="rect">
            <a:avLst/>
          </a:prstGeom>
          <a:noFill/>
          <a:ln w="0">
            <a:noFill/>
          </a:ln>
        </p:spPr>
        <p:txBody>
          <a:bodyPr lIns="0" rIns="0" tIns="0" bIns="0">
            <a:noAutofit/>
          </a:bodyPr>
          <a:p>
            <a:pPr>
              <a:lnSpc>
                <a:spcPct val="100000"/>
              </a:lnSpc>
            </a:pPr>
            <a:r>
              <a:rPr b="1" lang="en-IN" sz="2400" spc="-1" strike="noStrike">
                <a:solidFill>
                  <a:srgbClr val="000000"/>
                </a:solidFill>
                <a:latin typeface="Times New Roman"/>
              </a:rPr>
              <a:t>DDRx register:</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Data Direction Register configures the data direction of port pins. These registers are used for determining whether port pins will be used for input or output. On writing 1 to a bit in DDRx makes corresponding port pin as output, while writing 0 to a bit in DDRx makes corresponding port pin as input.</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For example:</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For making all pins of port A as output pins:</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DDRA= 0b11111111;   </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For making all pins of port A as input pins:</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DDRA= 0b00000000;   </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For making lower nibble of port B as output and higher nibble as input:</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DDRB=0b00001111;   </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60" name="Text Placeholder 2"/>
          <p:cNvSpPr txBox="1"/>
          <p:nvPr/>
        </p:nvSpPr>
        <p:spPr>
          <a:xfrm>
            <a:off x="609480" y="1295280"/>
            <a:ext cx="11353320" cy="5077800"/>
          </a:xfrm>
          <a:prstGeom prst="rect">
            <a:avLst/>
          </a:prstGeom>
          <a:noFill/>
          <a:ln w="0">
            <a:noFill/>
          </a:ln>
        </p:spPr>
        <p:txBody>
          <a:bodyPr lIns="0" rIns="0" tIns="0" bIns="0">
            <a:noAutofit/>
          </a:bodyPr>
          <a:p>
            <a:pPr>
              <a:lnSpc>
                <a:spcPct val="100000"/>
              </a:lnSpc>
            </a:pPr>
            <a:r>
              <a:rPr b="1" lang="en-IN" sz="2200" spc="-1" strike="noStrike">
                <a:solidFill>
                  <a:srgbClr val="000000"/>
                </a:solidFill>
                <a:latin typeface="Times New Roman"/>
              </a:rPr>
              <a:t>PORTx register:</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In general PORTx register can be used for two purposes:</a:t>
            </a:r>
            <a:endParaRPr b="0" lang="en-US" sz="2200" spc="-1" strike="noStrike">
              <a:solidFill>
                <a:srgbClr val="000000"/>
              </a:solidFill>
              <a:latin typeface="Calibri"/>
            </a:endParaRPr>
          </a:p>
          <a:p>
            <a:pPr>
              <a:lnSpc>
                <a:spcPct val="100000"/>
              </a:lnSpc>
            </a:pPr>
            <a:r>
              <a:rPr b="1" lang="en-IN" sz="2200" spc="-1" strike="noStrike">
                <a:solidFill>
                  <a:srgbClr val="000000"/>
                </a:solidFill>
                <a:latin typeface="Times New Roman"/>
              </a:rPr>
              <a:t>To output data:</a:t>
            </a:r>
            <a:r>
              <a:rPr b="0" lang="en-IN" sz="2200" spc="-1" strike="noStrike">
                <a:solidFill>
                  <a:srgbClr val="000000"/>
                </a:solidFill>
                <a:latin typeface="Times New Roman"/>
              </a:rPr>
              <a:t> when port is configured as output then PORTx register is used. When we set bits in DDRx to 1, corresponding pins becomes output pins. Now we can write the data into respective bits in PORTx register. This will immediately change the output state of pins according to data we have written on the ports.</a:t>
            </a:r>
            <a:endParaRPr b="0" lang="en-US" sz="2200" spc="-1" strike="noStrike">
              <a:solidFill>
                <a:srgbClr val="000000"/>
              </a:solidFill>
              <a:latin typeface="Calibri"/>
            </a:endParaRPr>
          </a:p>
          <a:p>
            <a:pPr>
              <a:lnSpc>
                <a:spcPct val="100000"/>
              </a:lnSpc>
            </a:pPr>
            <a:r>
              <a:rPr b="1" lang="en-IN" sz="2200" spc="-1" strike="noStrike">
                <a:solidFill>
                  <a:srgbClr val="000000"/>
                </a:solidFill>
                <a:latin typeface="Times New Roman"/>
              </a:rPr>
              <a:t>PINx register:</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PINx register used to read the data from port pins. In order to read the data from port pin, first we have to change the ports data direction to input. This is done by setting bits in DDRx to zero. If port is made output, then reading PINx register will give a data that has been output on port pins.</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There are two input modes. Either we can use port pins as internal pull up or as tri stated inputs. It will be explained as shown below:</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For reading the data from port A,</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DDRA = 0x00;    //Set port A as input  </a:t>
            </a:r>
            <a:endParaRPr b="0" lang="en-US" sz="2200" spc="-1" strike="noStrike">
              <a:solidFill>
                <a:srgbClr val="000000"/>
              </a:solidFill>
              <a:latin typeface="Calibri"/>
            </a:endParaRPr>
          </a:p>
          <a:p>
            <a:pPr>
              <a:lnSpc>
                <a:spcPct val="100000"/>
              </a:lnSpc>
            </a:pPr>
            <a:r>
              <a:rPr b="0" lang="en-IN" sz="2200" spc="-1" strike="noStrike">
                <a:solidFill>
                  <a:srgbClr val="000000"/>
                </a:solidFill>
                <a:latin typeface="Times New Roman"/>
              </a:rPr>
              <a:t>x = PINA;       //Read contents of port a   </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62" name="Text Placeholder 2"/>
          <p:cNvSpPr txBox="1"/>
          <p:nvPr/>
        </p:nvSpPr>
        <p:spPr>
          <a:xfrm>
            <a:off x="609480" y="1295280"/>
            <a:ext cx="11353320" cy="1980720"/>
          </a:xfrm>
          <a:prstGeom prst="rect">
            <a:avLst/>
          </a:prstGeom>
          <a:noFill/>
          <a:ln w="0">
            <a:noFill/>
          </a:ln>
        </p:spPr>
        <p:txBody>
          <a:bodyPr lIns="0" rIns="0" tIns="0" bIns="0">
            <a:noAutofit/>
          </a:bodyPr>
          <a:p>
            <a:pPr algn="just">
              <a:lnSpc>
                <a:spcPct val="100000"/>
              </a:lnSpc>
            </a:pPr>
            <a:r>
              <a:rPr b="1" lang="en-IN" sz="2400" spc="-1" strike="noStrike">
                <a:solidFill>
                  <a:srgbClr val="000000"/>
                </a:solidFill>
                <a:latin typeface="Times New Roman"/>
              </a:rPr>
              <a:t>AVR Memory: </a:t>
            </a:r>
            <a:endParaRPr b="0" lang="en-US" sz="2400" spc="-1" strike="noStrike">
              <a:solidFill>
                <a:srgbClr val="000000"/>
              </a:solidFill>
              <a:latin typeface="Calibri"/>
            </a:endParaRPr>
          </a:p>
          <a:p>
            <a:pPr algn="just">
              <a:lnSpc>
                <a:spcPct val="100000"/>
              </a:lnSpc>
            </a:pPr>
            <a:r>
              <a:rPr b="0" lang="en-IN" sz="2400" spc="-1" strike="noStrike">
                <a:solidFill>
                  <a:srgbClr val="000000"/>
                </a:solidFill>
                <a:latin typeface="Times New Roman"/>
              </a:rPr>
              <a:t>AVR microcontrollers are built using a modified Harvard Architecture. This means the Flash Program Memory space is on a separate address bus than the Static Random Access Memory (SRAM). There are two data bus, one that can access all data and the In/Out data bus with limited access to a small section of memory.</a:t>
            </a:r>
            <a:endParaRPr b="0" lang="en-US" sz="2400" spc="-1" strike="noStrike">
              <a:solidFill>
                <a:srgbClr val="000000"/>
              </a:solidFill>
              <a:latin typeface="Calibri"/>
            </a:endParaRPr>
          </a:p>
          <a:p>
            <a:pPr algn="just">
              <a:lnSpc>
                <a:spcPct val="100000"/>
              </a:lnSpc>
            </a:pPr>
            <a:b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pic>
        <p:nvPicPr>
          <p:cNvPr id="164" name="Picture 2" descr=""/>
          <p:cNvPicPr/>
          <p:nvPr/>
        </p:nvPicPr>
        <p:blipFill>
          <a:blip r:embed="rId1"/>
          <a:stretch/>
        </p:blipFill>
        <p:spPr>
          <a:xfrm>
            <a:off x="304920" y="1219320"/>
            <a:ext cx="11429640" cy="5486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itle 1"/>
          <p:cNvSpPr txBox="1"/>
          <p:nvPr/>
        </p:nvSpPr>
        <p:spPr>
          <a:xfrm>
            <a:off x="2883960" y="308160"/>
            <a:ext cx="6423480" cy="1292400"/>
          </a:xfrm>
          <a:prstGeom prst="rect">
            <a:avLst/>
          </a:prstGeom>
          <a:noFill/>
          <a:ln w="0">
            <a:noFill/>
          </a:ln>
        </p:spPr>
        <p:txBody>
          <a:bodyPr lIns="0" rIns="0" tIns="0" bIns="0">
            <a:noAutofit/>
          </a:bodyPr>
          <a:p>
            <a:pPr algn="ctr">
              <a:lnSpc>
                <a:spcPct val="100000"/>
              </a:lnSpc>
            </a:pPr>
            <a:r>
              <a:rPr b="1" lang="en-IN" sz="4000" spc="-1" strike="noStrike">
                <a:solidFill>
                  <a:srgbClr val="000000"/>
                </a:solidFill>
                <a:latin typeface="Times New Roman"/>
              </a:rPr>
              <a:t>History of AVR</a:t>
            </a:r>
            <a:br/>
            <a:endParaRPr b="0" lang="en-US" sz="4000" spc="-1" strike="noStrike">
              <a:solidFill>
                <a:srgbClr val="000000"/>
              </a:solidFill>
              <a:latin typeface="Calibri"/>
            </a:endParaRPr>
          </a:p>
        </p:txBody>
      </p:sp>
      <p:sp>
        <p:nvSpPr>
          <p:cNvPr id="129" name="TextBox 3"/>
          <p:cNvSpPr/>
          <p:nvPr/>
        </p:nvSpPr>
        <p:spPr>
          <a:xfrm>
            <a:off x="1066680" y="1676520"/>
            <a:ext cx="10058040" cy="4782960"/>
          </a:xfrm>
          <a:prstGeom prst="rect">
            <a:avLst/>
          </a:prstGeom>
          <a:noFill/>
          <a:ln w="0">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1" lang="en-IN" sz="2800" spc="-1" strike="noStrike">
                <a:solidFill>
                  <a:srgbClr val="000000"/>
                </a:solidFill>
                <a:latin typeface="Times New Roman"/>
              </a:rPr>
              <a:t>AVR</a:t>
            </a:r>
            <a:r>
              <a:rPr b="0" lang="en-IN" sz="2800" spc="-1" strike="noStrike">
                <a:solidFill>
                  <a:srgbClr val="000000"/>
                </a:solidFill>
                <a:latin typeface="Times New Roman"/>
              </a:rPr>
              <a:t> was developed in the year 1996 by Atmel Corporation. </a:t>
            </a:r>
            <a:endParaRPr b="0" lang="en-US" sz="2800" spc="-1" strike="noStrike">
              <a:latin typeface="Arial"/>
            </a:endParaRPr>
          </a:p>
          <a:p>
            <a:pPr algn="just">
              <a:lnSpc>
                <a:spcPct val="100000"/>
              </a:lnSpc>
            </a:pPr>
            <a:endParaRPr b="0" lang="en-US" sz="2800" spc="-1" strike="noStrike">
              <a:latin typeface="Arial"/>
            </a:endParaRPr>
          </a:p>
          <a:p>
            <a:pPr marL="285840" indent="-285480" algn="just">
              <a:lnSpc>
                <a:spcPct val="100000"/>
              </a:lnSpc>
              <a:buClr>
                <a:srgbClr val="000000"/>
              </a:buClr>
              <a:buFont typeface="Arial"/>
              <a:buChar char="•"/>
            </a:pPr>
            <a:r>
              <a:rPr b="0" lang="en-IN" sz="2800" spc="-1" strike="noStrike">
                <a:solidFill>
                  <a:srgbClr val="000000"/>
                </a:solidFill>
                <a:latin typeface="Times New Roman"/>
              </a:rPr>
              <a:t>The architecture of </a:t>
            </a:r>
            <a:r>
              <a:rPr b="1" lang="en-IN" sz="2800" spc="-1" strike="noStrike">
                <a:solidFill>
                  <a:srgbClr val="000000"/>
                </a:solidFill>
                <a:latin typeface="Times New Roman"/>
              </a:rPr>
              <a:t>AVR</a:t>
            </a:r>
            <a:r>
              <a:rPr b="0" lang="en-IN" sz="2800" spc="-1" strike="noStrike">
                <a:solidFill>
                  <a:srgbClr val="000000"/>
                </a:solidFill>
                <a:latin typeface="Times New Roman"/>
              </a:rPr>
              <a:t> was developed by Alf-Egil Bogen and Vegard Wollan. AVR derives its name from its developers and stands for </a:t>
            </a:r>
            <a:r>
              <a:rPr b="1" lang="en-IN" sz="2800" spc="-1" strike="noStrike" u="sng">
                <a:solidFill>
                  <a:srgbClr val="000000"/>
                </a:solidFill>
                <a:uFillTx/>
                <a:latin typeface="Times New Roman"/>
              </a:rPr>
              <a:t>A</a:t>
            </a:r>
            <a:r>
              <a:rPr b="1" lang="en-IN" sz="2800" spc="-1" strike="noStrike">
                <a:solidFill>
                  <a:srgbClr val="000000"/>
                </a:solidFill>
                <a:latin typeface="Times New Roman"/>
              </a:rPr>
              <a:t>lf-Egil Bogen </a:t>
            </a:r>
            <a:r>
              <a:rPr b="1" lang="en-IN" sz="2800" spc="-1" strike="noStrike" u="sng">
                <a:solidFill>
                  <a:srgbClr val="000000"/>
                </a:solidFill>
                <a:uFillTx/>
                <a:latin typeface="Times New Roman"/>
              </a:rPr>
              <a:t>V</a:t>
            </a:r>
            <a:r>
              <a:rPr b="1" lang="en-IN" sz="2800" spc="-1" strike="noStrike">
                <a:solidFill>
                  <a:srgbClr val="000000"/>
                </a:solidFill>
                <a:latin typeface="Times New Roman"/>
              </a:rPr>
              <a:t>egard Wollan </a:t>
            </a:r>
            <a:r>
              <a:rPr b="1" lang="en-IN" sz="2800" spc="-1" strike="noStrike" u="sng">
                <a:solidFill>
                  <a:srgbClr val="000000"/>
                </a:solidFill>
                <a:uFillTx/>
                <a:latin typeface="Times New Roman"/>
              </a:rPr>
              <a:t>R</a:t>
            </a:r>
            <a:r>
              <a:rPr b="1" lang="en-IN" sz="2800" spc="-1" strike="noStrike">
                <a:solidFill>
                  <a:srgbClr val="000000"/>
                </a:solidFill>
                <a:latin typeface="Times New Roman"/>
              </a:rPr>
              <a:t>ISC microcontroller</a:t>
            </a:r>
            <a:r>
              <a:rPr b="0" lang="en-IN" sz="2800" spc="-1" strike="noStrike">
                <a:solidFill>
                  <a:srgbClr val="000000"/>
                </a:solidFill>
                <a:latin typeface="Times New Roman"/>
              </a:rPr>
              <a:t>, also known as </a:t>
            </a:r>
            <a:r>
              <a:rPr b="1" lang="en-IN" sz="2800" spc="-1" strike="noStrike">
                <a:solidFill>
                  <a:srgbClr val="000000"/>
                </a:solidFill>
                <a:latin typeface="Times New Roman"/>
              </a:rPr>
              <a:t>A</a:t>
            </a:r>
            <a:r>
              <a:rPr b="0" lang="en-IN" sz="2800" spc="-1" strike="noStrike">
                <a:solidFill>
                  <a:srgbClr val="000000"/>
                </a:solidFill>
                <a:latin typeface="Times New Roman"/>
              </a:rPr>
              <a:t>dvanced </a:t>
            </a:r>
            <a:r>
              <a:rPr b="1" lang="en-IN" sz="2800" spc="-1" strike="noStrike">
                <a:solidFill>
                  <a:srgbClr val="000000"/>
                </a:solidFill>
                <a:latin typeface="Times New Roman"/>
              </a:rPr>
              <a:t>V</a:t>
            </a:r>
            <a:r>
              <a:rPr b="0" lang="en-IN" sz="2800" spc="-1" strike="noStrike">
                <a:solidFill>
                  <a:srgbClr val="000000"/>
                </a:solidFill>
                <a:latin typeface="Times New Roman"/>
              </a:rPr>
              <a:t>irtual </a:t>
            </a:r>
            <a:r>
              <a:rPr b="1" lang="en-IN" sz="2800" spc="-1" strike="noStrike">
                <a:solidFill>
                  <a:srgbClr val="000000"/>
                </a:solidFill>
                <a:latin typeface="Times New Roman"/>
              </a:rPr>
              <a:t>R</a:t>
            </a:r>
            <a:r>
              <a:rPr b="0" lang="en-IN" sz="2800" spc="-1" strike="noStrike">
                <a:solidFill>
                  <a:srgbClr val="000000"/>
                </a:solidFill>
                <a:latin typeface="Times New Roman"/>
              </a:rPr>
              <a:t>ISC. </a:t>
            </a:r>
            <a:endParaRPr b="0" lang="en-US" sz="2800" spc="-1" strike="noStrike">
              <a:latin typeface="Arial"/>
            </a:endParaRPr>
          </a:p>
          <a:p>
            <a:pPr algn="just">
              <a:lnSpc>
                <a:spcPct val="100000"/>
              </a:lnSpc>
            </a:pPr>
            <a:endParaRPr b="0" lang="en-US" sz="2800" spc="-1" strike="noStrike">
              <a:latin typeface="Arial"/>
            </a:endParaRPr>
          </a:p>
          <a:p>
            <a:pPr marL="285840" indent="-285480" algn="just">
              <a:lnSpc>
                <a:spcPct val="100000"/>
              </a:lnSpc>
              <a:buClr>
                <a:srgbClr val="000000"/>
              </a:buClr>
              <a:buFont typeface="Arial"/>
              <a:buChar char="•"/>
            </a:pPr>
            <a:r>
              <a:rPr b="0" lang="en-IN" sz="2800" spc="-1" strike="noStrike">
                <a:solidFill>
                  <a:srgbClr val="000000"/>
                </a:solidFill>
                <a:latin typeface="Times New Roman"/>
              </a:rPr>
              <a:t>The AT90S8515 was the first microcontroller which was based on </a:t>
            </a:r>
            <a:r>
              <a:rPr b="1" lang="en-IN" sz="2800" spc="-1" strike="noStrike">
                <a:solidFill>
                  <a:srgbClr val="000000"/>
                </a:solidFill>
                <a:latin typeface="Times New Roman"/>
              </a:rPr>
              <a:t>AVR architecture</a:t>
            </a:r>
            <a:r>
              <a:rPr b="0" lang="en-IN" sz="2800" spc="-1" strike="noStrike">
                <a:solidFill>
                  <a:srgbClr val="000000"/>
                </a:solidFill>
                <a:latin typeface="Times New Roman"/>
              </a:rPr>
              <a:t> however the first microcontroller to hit the commercial market was AT90S1200 in the year 1997.</a:t>
            </a:r>
            <a:endParaRPr b="0" lang="en-US" sz="2800" spc="-1" strike="noStrike">
              <a:latin typeface="Arial"/>
            </a:endParaRPr>
          </a:p>
          <a:p>
            <a:pPr algn="just">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66" name="TextBox 4"/>
          <p:cNvSpPr/>
          <p:nvPr/>
        </p:nvSpPr>
        <p:spPr>
          <a:xfrm>
            <a:off x="609480" y="1521720"/>
            <a:ext cx="11124720" cy="3016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1" lang="en-IN" sz="2400" spc="-1" strike="noStrike">
                <a:solidFill>
                  <a:srgbClr val="000000"/>
                </a:solidFill>
                <a:latin typeface="Times New Roman"/>
              </a:rPr>
              <a:t>AVR Memory Program Memory</a:t>
            </a:r>
            <a:endParaRPr b="0" lang="en-US" sz="2400" spc="-1" strike="noStrike">
              <a:latin typeface="Arial"/>
            </a:endParaRPr>
          </a:p>
          <a:p>
            <a:pPr algn="just">
              <a:lnSpc>
                <a:spcPct val="100000"/>
              </a:lnSpc>
            </a:pPr>
            <a:r>
              <a:rPr b="0" lang="en-IN" sz="2400" spc="-1" strike="noStrike">
                <a:solidFill>
                  <a:srgbClr val="000000"/>
                </a:solidFill>
                <a:latin typeface="Times New Roman"/>
              </a:rPr>
              <a:t>The AVR microcontrollers contain On-chip In-System Reprogrammable Flash memory for program storage. Since all AVR instructions are 16 or 32 bits wide, the Flash is organized as 32K x 16. For software security, the Flash Program memory space is divided into two sections - Boot Loader Section and Application Program Section in the device. The Flash memory has a typical endurance of at least 10,000 write/erase cycles. Constant tables can be allocated within the entire program memory address space, using the Load Program Memory (LPM) instruction.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pic>
        <p:nvPicPr>
          <p:cNvPr id="168" name="Picture 4" descr=""/>
          <p:cNvPicPr/>
          <p:nvPr/>
        </p:nvPicPr>
        <p:blipFill>
          <a:blip r:embed="rId1"/>
          <a:stretch/>
        </p:blipFill>
        <p:spPr>
          <a:xfrm>
            <a:off x="1447920" y="1295280"/>
            <a:ext cx="9448560" cy="52826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70" name="TextBox 2"/>
          <p:cNvSpPr/>
          <p:nvPr/>
        </p:nvSpPr>
        <p:spPr>
          <a:xfrm>
            <a:off x="571680" y="1143000"/>
            <a:ext cx="11048760" cy="59418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1" lang="en-IN" sz="2400" spc="-1" strike="noStrike">
                <a:solidFill>
                  <a:srgbClr val="000000"/>
                </a:solidFill>
                <a:latin typeface="Calibri"/>
              </a:rPr>
              <a:t>EEPROM Data Memory</a:t>
            </a:r>
            <a:endParaRPr b="0" lang="en-US" sz="2400" spc="-1" strike="noStrike">
              <a:latin typeface="Arial"/>
            </a:endParaRPr>
          </a:p>
          <a:p>
            <a:pPr algn="just">
              <a:lnSpc>
                <a:spcPct val="100000"/>
              </a:lnSpc>
            </a:pPr>
            <a:r>
              <a:rPr b="0" lang="en-IN" sz="2400" spc="-1" strike="noStrike">
                <a:solidFill>
                  <a:srgbClr val="000000"/>
                </a:solidFill>
                <a:latin typeface="Calibri"/>
              </a:rPr>
              <a:t>Data electrically erasable programmable read-only memory (EEPROM) is organized as a separate data space, in which single bytes can be read and written. Access from the CPU to EEPROM is done through the </a:t>
            </a:r>
            <a:r>
              <a:rPr b="1" lang="en-IN" sz="2400" spc="-1" strike="noStrike">
                <a:solidFill>
                  <a:srgbClr val="000000"/>
                </a:solidFill>
                <a:latin typeface="Calibri"/>
              </a:rPr>
              <a:t>EEPROM Address Registers</a:t>
            </a:r>
            <a:r>
              <a:rPr b="0" lang="en-IN" sz="2400" spc="-1" strike="noStrike">
                <a:solidFill>
                  <a:srgbClr val="000000"/>
                </a:solidFill>
                <a:latin typeface="Calibri"/>
              </a:rPr>
              <a:t>, the </a:t>
            </a:r>
            <a:r>
              <a:rPr b="1" lang="en-IN" sz="2400" spc="-1" strike="noStrike">
                <a:solidFill>
                  <a:srgbClr val="000000"/>
                </a:solidFill>
                <a:latin typeface="Calibri"/>
              </a:rPr>
              <a:t>EEPROM Data Register</a:t>
            </a:r>
            <a:r>
              <a:rPr b="0" lang="en-IN" sz="2400" spc="-1" strike="noStrike">
                <a:solidFill>
                  <a:srgbClr val="000000"/>
                </a:solidFill>
                <a:latin typeface="Calibri"/>
              </a:rPr>
              <a:t>, and the </a:t>
            </a:r>
            <a:r>
              <a:rPr b="1" lang="en-IN" sz="2400" spc="-1" strike="noStrike">
                <a:solidFill>
                  <a:srgbClr val="000000"/>
                </a:solidFill>
                <a:latin typeface="Calibri"/>
              </a:rPr>
              <a:t>EEPROM Control Register</a:t>
            </a:r>
            <a:r>
              <a:rPr b="0" lang="en-IN" sz="2400" spc="-1" strike="noStrike">
                <a:solidFill>
                  <a:srgbClr val="000000"/>
                </a:solidFill>
                <a:latin typeface="Calibri"/>
              </a:rPr>
              <a:t>. The EEPROM has an endurance of at least 100,000 write/erase cycles.</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1" lang="en-IN" sz="2400" spc="-1" strike="noStrike">
                <a:solidFill>
                  <a:srgbClr val="000000"/>
                </a:solidFill>
                <a:latin typeface="Calibri"/>
              </a:rPr>
              <a:t>SRAM Data Memory</a:t>
            </a:r>
            <a:endParaRPr b="0" lang="en-US" sz="2400" spc="-1" strike="noStrike">
              <a:latin typeface="Arial"/>
            </a:endParaRPr>
          </a:p>
          <a:p>
            <a:pPr algn="just">
              <a:lnSpc>
                <a:spcPct val="100000"/>
              </a:lnSpc>
            </a:pPr>
            <a:r>
              <a:rPr b="0" lang="en-IN" sz="2400" spc="-1" strike="noStrike">
                <a:solidFill>
                  <a:srgbClr val="000000"/>
                </a:solidFill>
                <a:latin typeface="Calibri"/>
              </a:rPr>
              <a:t>Data can be accessed through the </a:t>
            </a:r>
            <a:r>
              <a:rPr b="1" lang="en-IN" sz="2400" spc="-1" strike="noStrike">
                <a:solidFill>
                  <a:srgbClr val="000000"/>
                </a:solidFill>
                <a:latin typeface="Calibri"/>
              </a:rPr>
              <a:t>standard data bus</a:t>
            </a:r>
            <a:r>
              <a:rPr b="0" lang="en-IN" sz="2400" spc="-1" strike="noStrike">
                <a:solidFill>
                  <a:srgbClr val="000000"/>
                </a:solidFill>
                <a:latin typeface="Calibri"/>
              </a:rPr>
              <a:t>. There is a secondary </a:t>
            </a:r>
            <a:r>
              <a:rPr b="1" lang="en-IN" sz="2400" spc="-1" strike="noStrike">
                <a:solidFill>
                  <a:srgbClr val="000000"/>
                </a:solidFill>
                <a:latin typeface="Calibri"/>
              </a:rPr>
              <a:t>In/Out bus</a:t>
            </a:r>
            <a:r>
              <a:rPr b="0" lang="en-IN" sz="2400" spc="-1" strike="noStrike">
                <a:solidFill>
                  <a:srgbClr val="000000"/>
                </a:solidFill>
                <a:latin typeface="Calibri"/>
              </a:rPr>
              <a:t> for rapid direct access to select locations.</a:t>
            </a:r>
            <a:endParaRPr b="0" lang="en-US" sz="2400" spc="-1" strike="noStrike">
              <a:latin typeface="Arial"/>
            </a:endParaRPr>
          </a:p>
          <a:p>
            <a:pPr algn="just">
              <a:lnSpc>
                <a:spcPct val="100000"/>
              </a:lnSpc>
            </a:pPr>
            <a:r>
              <a:rPr b="0" lang="en-IN" sz="2400" spc="-1" strike="noStrike">
                <a:solidFill>
                  <a:srgbClr val="000000"/>
                </a:solidFill>
                <a:latin typeface="Calibri"/>
              </a:rPr>
              <a:t>Data memory consists of :</a:t>
            </a:r>
            <a:endParaRPr b="0" lang="en-US" sz="2400" spc="-1" strike="noStrike">
              <a:latin typeface="Arial"/>
            </a:endParaRPr>
          </a:p>
          <a:p>
            <a:pPr algn="just">
              <a:lnSpc>
                <a:spcPct val="100000"/>
              </a:lnSpc>
            </a:pPr>
            <a:r>
              <a:rPr b="0" lang="en-IN" sz="2400" spc="-1" strike="noStrike">
                <a:solidFill>
                  <a:srgbClr val="000000"/>
                </a:solidFill>
                <a:latin typeface="Calibri"/>
              </a:rPr>
              <a:t>Registers</a:t>
            </a:r>
            <a:endParaRPr b="0" lang="en-US" sz="2400" spc="-1" strike="noStrike">
              <a:latin typeface="Arial"/>
            </a:endParaRPr>
          </a:p>
          <a:p>
            <a:pPr algn="just">
              <a:lnSpc>
                <a:spcPct val="100000"/>
              </a:lnSpc>
            </a:pPr>
            <a:r>
              <a:rPr b="0" lang="en-IN" sz="2400" spc="-1" strike="noStrike">
                <a:solidFill>
                  <a:srgbClr val="000000"/>
                </a:solidFill>
                <a:latin typeface="Calibri"/>
              </a:rPr>
              <a:t>I/O Memory</a:t>
            </a:r>
            <a:endParaRPr b="0" lang="en-US" sz="2400" spc="-1" strike="noStrike">
              <a:latin typeface="Arial"/>
            </a:endParaRPr>
          </a:p>
          <a:p>
            <a:pPr algn="just">
              <a:lnSpc>
                <a:spcPct val="100000"/>
              </a:lnSpc>
            </a:pPr>
            <a:r>
              <a:rPr b="0" lang="en-IN" sz="2400" spc="-1" strike="noStrike">
                <a:solidFill>
                  <a:srgbClr val="000000"/>
                </a:solidFill>
                <a:latin typeface="Calibri"/>
              </a:rPr>
              <a:t>Extended I/O Memory (Device dependent)</a:t>
            </a:r>
            <a:endParaRPr b="0" lang="en-US" sz="2400" spc="-1" strike="noStrike">
              <a:latin typeface="Arial"/>
            </a:endParaRPr>
          </a:p>
          <a:p>
            <a:pPr algn="just">
              <a:lnSpc>
                <a:spcPct val="100000"/>
              </a:lnSpc>
            </a:pPr>
            <a:r>
              <a:rPr b="0" lang="en-IN" sz="2400" spc="-1" strike="noStrike">
                <a:solidFill>
                  <a:srgbClr val="000000"/>
                </a:solidFill>
                <a:latin typeface="Calibri"/>
              </a:rPr>
              <a:t>Internal SRAM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72" name="TextBox 2"/>
          <p:cNvSpPr/>
          <p:nvPr/>
        </p:nvSpPr>
        <p:spPr>
          <a:xfrm>
            <a:off x="552600" y="1295280"/>
            <a:ext cx="1108692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1800" spc="-1" strike="noStrike">
                <a:solidFill>
                  <a:srgbClr val="000000"/>
                </a:solidFill>
                <a:latin typeface="Calibri"/>
              </a:rPr>
              <a:t>Register space</a:t>
            </a:r>
            <a:r>
              <a:rPr b="0" lang="en-IN" sz="1800" spc="-1" strike="noStrike">
                <a:solidFill>
                  <a:srgbClr val="000000"/>
                </a:solidFill>
                <a:latin typeface="Calibri"/>
              </a:rPr>
              <a:t> - consists of 32 general purpose working 8-bit registers (R0-R31).</a:t>
            </a:r>
            <a:endParaRPr b="0" lang="en-US" sz="1800" spc="-1" strike="noStrike">
              <a:latin typeface="Arial"/>
            </a:endParaRPr>
          </a:p>
          <a:p>
            <a:pPr>
              <a:lnSpc>
                <a:spcPct val="100000"/>
              </a:lnSpc>
            </a:pPr>
            <a:r>
              <a:rPr b="1" lang="en-IN" sz="1800" spc="-1" strike="noStrike">
                <a:solidFill>
                  <a:srgbClr val="000000"/>
                </a:solidFill>
                <a:latin typeface="Calibri"/>
              </a:rPr>
              <a:t>I/O Memory</a:t>
            </a:r>
            <a:r>
              <a:rPr b="0" lang="en-IN" sz="1800" spc="-1" strike="noStrike">
                <a:solidFill>
                  <a:srgbClr val="000000"/>
                </a:solidFill>
                <a:latin typeface="Calibri"/>
              </a:rPr>
              <a:t> - contains addressable space for peripheral functions, such as control registers and other I/O functions.</a:t>
            </a:r>
            <a:endParaRPr b="0" lang="en-US" sz="1800" spc="-1" strike="noStrike">
              <a:latin typeface="Arial"/>
            </a:endParaRPr>
          </a:p>
          <a:p>
            <a:pPr>
              <a:lnSpc>
                <a:spcPct val="100000"/>
              </a:lnSpc>
            </a:pPr>
            <a:r>
              <a:rPr b="1" lang="en-IN" sz="1800" spc="-1" strike="noStrike">
                <a:solidFill>
                  <a:srgbClr val="000000"/>
                </a:solidFill>
                <a:latin typeface="Calibri"/>
              </a:rPr>
              <a:t>Extended I/O Memory</a:t>
            </a:r>
            <a:r>
              <a:rPr b="0" lang="en-IN" sz="1800" spc="-1" strike="noStrike">
                <a:solidFill>
                  <a:srgbClr val="000000"/>
                </a:solidFill>
                <a:latin typeface="Calibri"/>
              </a:rPr>
              <a:t> - Some AVR microcontrollers with more peripherals need more space than the I/O memory can address so some of the SRAM is used as Extended I/O memory to handle the extra peripherals control registers and other I/O functions.</a:t>
            </a:r>
            <a:endParaRPr b="0" lang="en-US" sz="1800" spc="-1" strike="noStrike">
              <a:latin typeface="Arial"/>
            </a:endParaRPr>
          </a:p>
          <a:p>
            <a:pPr>
              <a:lnSpc>
                <a:spcPct val="100000"/>
              </a:lnSpc>
            </a:pPr>
            <a:r>
              <a:rPr b="1" lang="en-IN" sz="1800" spc="-1" strike="noStrike">
                <a:solidFill>
                  <a:srgbClr val="000000"/>
                </a:solidFill>
                <a:latin typeface="Calibri"/>
              </a:rPr>
              <a:t>Internal SRAM (Data Memory)</a:t>
            </a:r>
            <a:r>
              <a:rPr b="0" lang="en-IN" sz="1800" spc="-1" strike="noStrike">
                <a:solidFill>
                  <a:srgbClr val="000000"/>
                </a:solidFill>
                <a:latin typeface="Calibri"/>
              </a:rPr>
              <a:t> - is used for temporarily storing intermediate results and variables within a software application.</a:t>
            </a:r>
            <a:endParaRPr b="0" lang="en-US" sz="1800" spc="-1" strike="noStrike">
              <a:latin typeface="Arial"/>
            </a:endParaRPr>
          </a:p>
        </p:txBody>
      </p:sp>
      <p:pic>
        <p:nvPicPr>
          <p:cNvPr id="173" name="Picture 8" descr=""/>
          <p:cNvPicPr/>
          <p:nvPr/>
        </p:nvPicPr>
        <p:blipFill>
          <a:blip r:embed="rId1"/>
          <a:stretch/>
        </p:blipFill>
        <p:spPr>
          <a:xfrm>
            <a:off x="2057400" y="3200400"/>
            <a:ext cx="7543440" cy="3428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75" name="TextBox 2"/>
          <p:cNvSpPr/>
          <p:nvPr/>
        </p:nvSpPr>
        <p:spPr>
          <a:xfrm>
            <a:off x="457200" y="1245240"/>
            <a:ext cx="1127736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1800" spc="-1" strike="noStrike">
                <a:solidFill>
                  <a:srgbClr val="000000"/>
                </a:solidFill>
                <a:latin typeface="Calibri"/>
              </a:rPr>
              <a:t>Serial UART Interface with AVR: </a:t>
            </a:r>
            <a:endParaRPr b="0" lang="en-US" sz="1800" spc="-1" strike="noStrike">
              <a:latin typeface="Arial"/>
            </a:endParaRPr>
          </a:p>
          <a:p>
            <a:pPr>
              <a:lnSpc>
                <a:spcPct val="100000"/>
              </a:lnSpc>
            </a:pPr>
            <a:r>
              <a:rPr b="0" lang="en-IN" sz="1800" spc="-1" strike="noStrike">
                <a:solidFill>
                  <a:srgbClr val="000000"/>
                </a:solidFill>
                <a:latin typeface="Calibri"/>
              </a:rPr>
              <a:t>An embedded product without a Universal Asynchrounous Receiver Transmiter (UART) interface is unimaginable. </a:t>
            </a:r>
            <a:endParaRPr b="0" lang="en-US" sz="1800" spc="-1" strike="noStrike">
              <a:latin typeface="Arial"/>
            </a:endParaRPr>
          </a:p>
        </p:txBody>
      </p:sp>
      <p:pic>
        <p:nvPicPr>
          <p:cNvPr id="176" name="Picture 4" descr=""/>
          <p:cNvPicPr/>
          <p:nvPr/>
        </p:nvPicPr>
        <p:blipFill>
          <a:blip r:embed="rId1"/>
          <a:stretch/>
        </p:blipFill>
        <p:spPr>
          <a:xfrm>
            <a:off x="3124080" y="2131920"/>
            <a:ext cx="4736880" cy="3887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pic>
        <p:nvPicPr>
          <p:cNvPr id="178" name="Picture 4" descr=""/>
          <p:cNvPicPr/>
          <p:nvPr/>
        </p:nvPicPr>
        <p:blipFill>
          <a:blip r:embed="rId1"/>
          <a:stretch/>
        </p:blipFill>
        <p:spPr>
          <a:xfrm>
            <a:off x="2514600" y="1494720"/>
            <a:ext cx="6044760" cy="2311200"/>
          </a:xfrm>
          <a:prstGeom prst="rect">
            <a:avLst/>
          </a:prstGeom>
          <a:ln w="0">
            <a:noFill/>
          </a:ln>
        </p:spPr>
      </p:pic>
      <p:sp>
        <p:nvSpPr>
          <p:cNvPr id="179" name="TextBox 5"/>
          <p:cNvSpPr/>
          <p:nvPr/>
        </p:nvSpPr>
        <p:spPr>
          <a:xfrm>
            <a:off x="762120" y="3740760"/>
            <a:ext cx="10667520" cy="2284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Times New Roman"/>
              </a:rPr>
              <a:t>The duration of a '1' or '0' is unknown to the receiving device. Hence it </a:t>
            </a:r>
            <a:r>
              <a:rPr b="0" i="1" lang="en-IN" sz="2400" spc="-1" strike="noStrike">
                <a:solidFill>
                  <a:srgbClr val="000000"/>
                </a:solidFill>
                <a:latin typeface="Times New Roman"/>
              </a:rPr>
              <a:t>asynchronous</a:t>
            </a:r>
            <a:r>
              <a:rPr b="0" lang="en-IN" sz="2400" spc="-1" strike="noStrike">
                <a:solidFill>
                  <a:srgbClr val="000000"/>
                </a:solidFill>
                <a:latin typeface="Times New Roman"/>
              </a:rPr>
              <a:t>. This is solved by agreeing upon a common data rate by both the devices, known as baud Rate.</a:t>
            </a:r>
            <a:endParaRPr b="0" lang="en-US" sz="2400" spc="-1" strike="noStrike">
              <a:latin typeface="Arial"/>
            </a:endParaRPr>
          </a:p>
          <a:p>
            <a:pPr>
              <a:lnSpc>
                <a:spcPct val="100000"/>
              </a:lnSpc>
            </a:pPr>
            <a:r>
              <a:rPr b="0" lang="en-IN" sz="2400" spc="-1" strike="noStrike">
                <a:solidFill>
                  <a:srgbClr val="000000"/>
                </a:solidFill>
                <a:latin typeface="Times New Roman"/>
              </a:rPr>
              <a:t>You'll find typical baud rates to be 4800, </a:t>
            </a:r>
            <a:r>
              <a:rPr b="1" lang="en-IN" sz="2400" spc="-1" strike="noStrike">
                <a:solidFill>
                  <a:srgbClr val="000000"/>
                </a:solidFill>
                <a:latin typeface="Times New Roman"/>
              </a:rPr>
              <a:t>9600</a:t>
            </a:r>
            <a:r>
              <a:rPr b="0" lang="en-IN" sz="2400" spc="-1" strike="noStrike">
                <a:solidFill>
                  <a:srgbClr val="000000"/>
                </a:solidFill>
                <a:latin typeface="Times New Roman"/>
              </a:rPr>
              <a:t>, 19200, 115200 etc. Atmega32 allows you to select the baud rate you wish. You need to look at the baud rate of the interfacing device to know it's default value. Typically most devices are set to 9600.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81" name="TextBox 5"/>
          <p:cNvSpPr/>
          <p:nvPr/>
        </p:nvSpPr>
        <p:spPr>
          <a:xfrm>
            <a:off x="762120" y="1382400"/>
            <a:ext cx="10667520" cy="4359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000" spc="-1" strike="noStrike">
                <a:solidFill>
                  <a:srgbClr val="000000"/>
                </a:solidFill>
                <a:latin typeface="Times New Roman"/>
              </a:rPr>
              <a:t>The Serial Peripheral Interface (SPI)</a:t>
            </a:r>
            <a:endParaRPr b="0" lang="en-US" sz="2000" spc="-1" strike="noStrike">
              <a:latin typeface="Arial"/>
            </a:endParaRPr>
          </a:p>
          <a:p>
            <a:pPr>
              <a:lnSpc>
                <a:spcPct val="100000"/>
              </a:lnSpc>
            </a:pPr>
            <a:endParaRPr b="0" lang="en-US"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Times New Roman"/>
              </a:rPr>
              <a:t>The SPI (Serial Peripheral Interface) is a peripheral used to communicate between the AVR and other devices, like others AVRs, external EEPROMs, DACs, ADCs, etc. </a:t>
            </a:r>
            <a:endParaRPr b="0" lang="en-US"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Times New Roman"/>
              </a:rPr>
              <a:t>With this interface, you have one Master device which initiates and controls the communication, and one or more slaves who receive and transmit to the Master.</a:t>
            </a:r>
            <a:endParaRPr b="0" lang="en-US"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Times New Roman"/>
              </a:rPr>
              <a:t>The core of the SPI is an 8-bit shift register in both the Master and the Slave, and a clock signal generated by the Master. Let's say the Master wants to send a byte of data (call it A) to the Slave and at the same time receive another byte of data from the Slave (call it B). Before starting the communication, the Master places A in its shift register, and the Slave places B in its shift register. (Figure 1-a). Then the Master generates 8 clock pulses, and the contents of the Master's shift register are transferred to the Slave's shift register and vice versa (Figure 1-b to 1-e). So, at the end of the clock pulses, the Master has completely received B, and the Slave has received A. As you can see, the transmission and reception occurs at the same time, </a:t>
            </a:r>
            <a:r>
              <a:rPr b="1" lang="en-IN" sz="2000" spc="-1" strike="noStrike">
                <a:solidFill>
                  <a:srgbClr val="000000"/>
                </a:solidFill>
                <a:latin typeface="Times New Roman"/>
              </a:rPr>
              <a:t>so it is a full duplex data transfer.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83" name="TextBox 5"/>
          <p:cNvSpPr/>
          <p:nvPr/>
        </p:nvSpPr>
        <p:spPr>
          <a:xfrm>
            <a:off x="762120" y="1148760"/>
            <a:ext cx="10667520" cy="1858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400" spc="-1" strike="noStrike">
                <a:solidFill>
                  <a:srgbClr val="000000"/>
                </a:solidFill>
                <a:latin typeface="Times New Roman"/>
              </a:rPr>
              <a:t>Basics of I2C with AVR</a:t>
            </a:r>
            <a:endParaRPr b="0" lang="en-US" sz="2400" spc="-1" strike="noStrike">
              <a:latin typeface="Arial"/>
            </a:endParaRPr>
          </a:p>
          <a:p>
            <a:pPr>
              <a:lnSpc>
                <a:spcPct val="100000"/>
              </a:lnSpc>
            </a:pPr>
            <a:r>
              <a:rPr b="0" lang="en-IN" sz="2400" spc="-1" strike="noStrike">
                <a:solidFill>
                  <a:srgbClr val="000000"/>
                </a:solidFill>
                <a:latin typeface="Times New Roman"/>
              </a:rPr>
              <a:t>The </a:t>
            </a:r>
            <a:r>
              <a:rPr b="1" lang="en-IN" sz="2400" spc="-1" strike="noStrike">
                <a:solidFill>
                  <a:srgbClr val="000000"/>
                </a:solidFill>
                <a:latin typeface="Times New Roman"/>
              </a:rPr>
              <a:t>I²C</a:t>
            </a:r>
            <a:r>
              <a:rPr b="0" lang="en-IN" sz="2400" spc="-1" strike="noStrike">
                <a:solidFill>
                  <a:srgbClr val="000000"/>
                </a:solidFill>
                <a:latin typeface="Times New Roman"/>
              </a:rPr>
              <a:t> (</a:t>
            </a:r>
            <a:r>
              <a:rPr b="1" lang="en-IN" sz="2400" spc="-1" strike="noStrike">
                <a:solidFill>
                  <a:srgbClr val="000000"/>
                </a:solidFill>
                <a:latin typeface="Times New Roman"/>
              </a:rPr>
              <a:t>Inter-Integrated Circuit</a:t>
            </a:r>
            <a:r>
              <a:rPr b="0" lang="en-IN" sz="2400" spc="-1" strike="noStrike">
                <a:solidFill>
                  <a:srgbClr val="000000"/>
                </a:solidFill>
                <a:latin typeface="Times New Roman"/>
              </a:rPr>
              <a:t>) protocol, referred to as </a:t>
            </a:r>
            <a:r>
              <a:rPr b="0" i="1" lang="en-IN" sz="2400" spc="-1" strike="noStrike">
                <a:solidFill>
                  <a:srgbClr val="000000"/>
                </a:solidFill>
                <a:latin typeface="Times New Roman"/>
              </a:rPr>
              <a:t>I-squared-C</a:t>
            </a:r>
            <a:r>
              <a:rPr b="0" lang="en-IN" sz="2400" spc="-1" strike="noStrike">
                <a:solidFill>
                  <a:srgbClr val="000000"/>
                </a:solidFill>
                <a:latin typeface="Times New Roman"/>
              </a:rPr>
              <a:t>, </a:t>
            </a:r>
            <a:r>
              <a:rPr b="0" i="1" lang="en-IN" sz="2400" spc="-1" strike="noStrike">
                <a:solidFill>
                  <a:srgbClr val="000000"/>
                </a:solidFill>
                <a:latin typeface="Times New Roman"/>
              </a:rPr>
              <a:t>I-two-C</a:t>
            </a:r>
            <a:r>
              <a:rPr b="0" lang="en-IN" sz="2400" spc="-1" strike="noStrike">
                <a:solidFill>
                  <a:srgbClr val="000000"/>
                </a:solidFill>
                <a:latin typeface="Times New Roman"/>
              </a:rPr>
              <a:t>, or </a:t>
            </a:r>
            <a:r>
              <a:rPr b="0" i="1" lang="en-IN" sz="2400" spc="-1" strike="noStrike">
                <a:solidFill>
                  <a:srgbClr val="000000"/>
                </a:solidFill>
                <a:latin typeface="Times New Roman"/>
              </a:rPr>
              <a:t>IIC</a:t>
            </a:r>
            <a:r>
              <a:rPr b="0" lang="en-IN" sz="2400" spc="-1" strike="noStrike">
                <a:solidFill>
                  <a:srgbClr val="000000"/>
                </a:solidFill>
                <a:latin typeface="Times New Roman"/>
              </a:rPr>
              <a:t>) is two wire serial communication protocol for connecting </a:t>
            </a:r>
            <a:r>
              <a:rPr b="1" lang="en-IN" sz="2400" spc="-1" strike="noStrike">
                <a:solidFill>
                  <a:srgbClr val="000000"/>
                </a:solidFill>
                <a:latin typeface="Times New Roman"/>
              </a:rPr>
              <a:t>low speed peripherals to a microcontroller or computer motherboard</a:t>
            </a:r>
            <a:r>
              <a:rPr b="1" lang="en-IN" sz="1800" spc="-1" strike="noStrike">
                <a:solidFill>
                  <a:srgbClr val="000000"/>
                </a:solidFill>
                <a:latin typeface="Calibri"/>
              </a:rPr>
              <a:t>.</a:t>
            </a:r>
            <a:endParaRPr b="0" lang="en-US" sz="1800" spc="-1" strike="noStrike">
              <a:latin typeface="Arial"/>
            </a:endParaRPr>
          </a:p>
          <a:p>
            <a:pPr>
              <a:lnSpc>
                <a:spcPct val="100000"/>
              </a:lnSpc>
            </a:pPr>
            <a:endParaRPr b="0" lang="en-US" sz="1800" spc="-1" strike="noStrike">
              <a:latin typeface="Arial"/>
            </a:endParaRPr>
          </a:p>
        </p:txBody>
      </p:sp>
      <p:pic>
        <p:nvPicPr>
          <p:cNvPr id="184" name="Picture 4" descr="A sample schematic with one master and three slaves"/>
          <p:cNvPicPr/>
          <p:nvPr/>
        </p:nvPicPr>
        <p:blipFill>
          <a:blip r:embed="rId1"/>
          <a:stretch/>
        </p:blipFill>
        <p:spPr>
          <a:xfrm>
            <a:off x="3397320" y="2743200"/>
            <a:ext cx="5397120" cy="1638000"/>
          </a:xfrm>
          <a:prstGeom prst="rect">
            <a:avLst/>
          </a:prstGeom>
          <a:ln w="0">
            <a:noFill/>
          </a:ln>
        </p:spPr>
      </p:pic>
      <p:sp>
        <p:nvSpPr>
          <p:cNvPr id="185" name="TextBox 3"/>
          <p:cNvSpPr/>
          <p:nvPr/>
        </p:nvSpPr>
        <p:spPr>
          <a:xfrm>
            <a:off x="990720" y="4495680"/>
            <a:ext cx="10058040" cy="3015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Calibri"/>
              </a:rPr>
              <a:t>The </a:t>
            </a:r>
            <a:r>
              <a:rPr b="1" lang="en-IN" sz="2400" spc="-1" strike="noStrike">
                <a:solidFill>
                  <a:srgbClr val="000000"/>
                </a:solidFill>
                <a:latin typeface="Calibri"/>
              </a:rPr>
              <a:t>I²C</a:t>
            </a:r>
            <a:r>
              <a:rPr b="0" lang="en-IN" sz="2400" spc="-1" strike="noStrike">
                <a:solidFill>
                  <a:srgbClr val="000000"/>
                </a:solidFill>
                <a:latin typeface="Calibri"/>
              </a:rPr>
              <a:t> simply require only two wires for communication. One is called the </a:t>
            </a:r>
            <a:r>
              <a:rPr b="1" lang="en-IN" sz="2400" spc="-1" strike="noStrike">
                <a:solidFill>
                  <a:srgbClr val="000000"/>
                </a:solidFill>
                <a:latin typeface="Calibri"/>
              </a:rPr>
              <a:t>Serial Data (SDA)</a:t>
            </a:r>
            <a:r>
              <a:rPr b="0" lang="en-IN" sz="2400" spc="-1" strike="noStrike">
                <a:solidFill>
                  <a:srgbClr val="000000"/>
                </a:solidFill>
                <a:latin typeface="Calibri"/>
              </a:rPr>
              <a:t> and the other is </a:t>
            </a:r>
            <a:r>
              <a:rPr b="1" lang="en-IN" sz="2400" spc="-1" strike="noStrike">
                <a:solidFill>
                  <a:srgbClr val="000000"/>
                </a:solidFill>
                <a:latin typeface="Calibri"/>
              </a:rPr>
              <a:t>Serial Clock (SCL)</a:t>
            </a:r>
            <a:r>
              <a:rPr b="0" lang="en-IN" sz="2400" spc="-1" strike="noStrike">
                <a:solidFill>
                  <a:srgbClr val="000000"/>
                </a:solidFill>
                <a:latin typeface="Calibri"/>
              </a:rPr>
              <a:t> as shown.</a:t>
            </a:r>
            <a:endParaRPr b="0" lang="en-US" sz="2400" spc="-1" strike="noStrike">
              <a:latin typeface="Arial"/>
            </a:endParaRPr>
          </a:p>
          <a:p>
            <a:pPr>
              <a:lnSpc>
                <a:spcPct val="100000"/>
              </a:lnSpc>
            </a:pPr>
            <a:r>
              <a:rPr b="0" lang="en-IN" sz="2400" spc="-1" strike="noStrike">
                <a:solidFill>
                  <a:srgbClr val="000000"/>
                </a:solidFill>
                <a:latin typeface="Calibri"/>
              </a:rPr>
              <a:t>There are various modes and configurations in which it can be used. Let us start simply with a single master and a single slave.</a:t>
            </a:r>
            <a:endParaRPr b="0" lang="en-US" sz="2400" spc="-1" strike="noStrike">
              <a:latin typeface="Arial"/>
            </a:endParaRPr>
          </a:p>
          <a:p>
            <a:pPr>
              <a:lnSpc>
                <a:spcPct val="100000"/>
              </a:lnSpc>
            </a:pPr>
            <a:r>
              <a:rPr b="0" lang="en-IN" sz="2400" spc="-1" strike="noStrike">
                <a:solidFill>
                  <a:srgbClr val="000000"/>
                </a:solidFill>
                <a:latin typeface="Calibri"/>
              </a:rPr>
              <a:t>The Master generates the clock for serial communication (</a:t>
            </a:r>
            <a:r>
              <a:rPr b="1" lang="en-IN" sz="2400" spc="-1" strike="noStrike">
                <a:solidFill>
                  <a:srgbClr val="000000"/>
                </a:solidFill>
                <a:latin typeface="Calibri"/>
              </a:rPr>
              <a:t>SCL</a:t>
            </a:r>
            <a:r>
              <a:rPr b="0" lang="en-IN" sz="2400" spc="-1" strike="noStrike">
                <a:solidFill>
                  <a:srgbClr val="000000"/>
                </a:solidFill>
                <a:latin typeface="Calibri"/>
              </a:rPr>
              <a:t>). A stream of data bits(B1 to BN) is transferred between the start and the stop bits.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87" name="TextBox 5"/>
          <p:cNvSpPr/>
          <p:nvPr/>
        </p:nvSpPr>
        <p:spPr>
          <a:xfrm>
            <a:off x="762120" y="1148760"/>
            <a:ext cx="10667520" cy="5576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IN" sz="2400" spc="-1" strike="noStrike">
                <a:solidFill>
                  <a:srgbClr val="000000"/>
                </a:solidFill>
                <a:latin typeface="Times New Roman"/>
              </a:rPr>
              <a:t>Watchdog timer in AVR: </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IN" sz="2400" spc="-1" strike="noStrike">
                <a:solidFill>
                  <a:srgbClr val="000000"/>
                </a:solidFill>
                <a:latin typeface="Times New Roman"/>
              </a:rPr>
              <a:t>A </a:t>
            </a:r>
            <a:r>
              <a:rPr b="1" lang="en-IN" sz="2400" spc="-1" strike="noStrike">
                <a:solidFill>
                  <a:srgbClr val="000000"/>
                </a:solidFill>
                <a:latin typeface="Times New Roman"/>
              </a:rPr>
              <a:t>watchdog timer</a:t>
            </a:r>
            <a:r>
              <a:rPr b="0" lang="en-IN" sz="2400" spc="-1" strike="noStrike">
                <a:solidFill>
                  <a:srgbClr val="000000"/>
                </a:solidFill>
                <a:latin typeface="Times New Roman"/>
              </a:rPr>
              <a:t> (sometimes called a </a:t>
            </a:r>
            <a:r>
              <a:rPr b="0" i="1" lang="en-IN" sz="2400" spc="-1" strike="noStrike">
                <a:solidFill>
                  <a:srgbClr val="000000"/>
                </a:solidFill>
                <a:latin typeface="Times New Roman"/>
              </a:rPr>
              <a:t>computer operating properly</a:t>
            </a:r>
            <a:r>
              <a:rPr b="0" lang="en-IN" sz="2400" spc="-1" strike="noStrike">
                <a:solidFill>
                  <a:srgbClr val="000000"/>
                </a:solidFill>
                <a:latin typeface="Times New Roman"/>
              </a:rPr>
              <a:t> or </a:t>
            </a:r>
            <a:r>
              <a:rPr b="0" i="1" lang="en-IN" sz="2400" spc="-1" strike="noStrike">
                <a:solidFill>
                  <a:srgbClr val="000000"/>
                </a:solidFill>
                <a:latin typeface="Times New Roman"/>
              </a:rPr>
              <a:t>COP</a:t>
            </a:r>
            <a:r>
              <a:rPr b="0" lang="en-IN" sz="2400" spc="-1" strike="noStrike">
                <a:solidFill>
                  <a:srgbClr val="000000"/>
                </a:solidFill>
                <a:latin typeface="Times New Roman"/>
              </a:rPr>
              <a:t> timer, or simply a </a:t>
            </a:r>
            <a:r>
              <a:rPr b="0" i="1" lang="en-IN" sz="2400" spc="-1" strike="noStrike">
                <a:solidFill>
                  <a:srgbClr val="000000"/>
                </a:solidFill>
                <a:latin typeface="Times New Roman"/>
              </a:rPr>
              <a:t>watchdog</a:t>
            </a:r>
            <a:r>
              <a:rPr b="0" lang="en-IN" sz="2400" spc="-1" strike="noStrike">
                <a:solidFill>
                  <a:srgbClr val="000000"/>
                </a:solidFill>
                <a:latin typeface="Times New Roman"/>
              </a:rPr>
              <a:t>) is an electronic </a:t>
            </a:r>
            <a:r>
              <a:rPr b="0" lang="en-IN" sz="2400" spc="-1" strike="noStrike" u="sng">
                <a:solidFill>
                  <a:srgbClr val="0462c1"/>
                </a:solidFill>
                <a:uFillTx/>
                <a:latin typeface="Times New Roman"/>
                <a:hlinkClick r:id="rId1"/>
              </a:rPr>
              <a:t>timer</a:t>
            </a:r>
            <a:r>
              <a:rPr b="0" lang="en-IN" sz="2400" spc="-1" strike="noStrike">
                <a:solidFill>
                  <a:srgbClr val="000000"/>
                </a:solidFill>
                <a:latin typeface="Times New Roman"/>
              </a:rPr>
              <a:t> that is used to detect and recover from computer malfunctions. During normal operation, the computer regularly resets the watchdog timer to prevent it from elapsing, or "timing out". If, due to a hardware fault or program error, the computer fails to reset the watchdog, the timer will elapse and generate a timeout signal. The timeout signal is used to initiate corrective action or actions. The corrective actions typically include placing the computer system in a safe state and restoring normal system operation.</a:t>
            </a:r>
            <a:endParaRPr b="0" lang="en-US" sz="2400" spc="-1" strike="noStrike">
              <a:latin typeface="Arial"/>
            </a:endParaRPr>
          </a:p>
          <a:p>
            <a:pPr marL="285840" indent="-285480">
              <a:lnSpc>
                <a:spcPct val="100000"/>
              </a:lnSpc>
              <a:buClr>
                <a:srgbClr val="000000"/>
              </a:buClr>
              <a:buFont typeface="Arial"/>
              <a:buChar char="•"/>
            </a:pPr>
            <a:r>
              <a:rPr b="0" lang="en-IN" sz="2400" spc="-1" strike="noStrike">
                <a:solidFill>
                  <a:srgbClr val="000000"/>
                </a:solidFill>
                <a:latin typeface="Times New Roman"/>
              </a:rPr>
              <a:t>Watchdog timers are commonly found in </a:t>
            </a:r>
            <a:r>
              <a:rPr b="0" lang="en-IN" sz="2400" spc="-1" strike="noStrike" u="sng">
                <a:solidFill>
                  <a:srgbClr val="0462c1"/>
                </a:solidFill>
                <a:uFillTx/>
                <a:latin typeface="Times New Roman"/>
                <a:hlinkClick r:id="rId2"/>
              </a:rPr>
              <a:t>embedded systems</a:t>
            </a:r>
            <a:r>
              <a:rPr b="0" lang="en-IN" sz="2400" spc="-1" strike="noStrike">
                <a:solidFill>
                  <a:srgbClr val="000000"/>
                </a:solidFill>
                <a:latin typeface="Times New Roman"/>
              </a:rPr>
              <a:t> and other computer-controlled equipment where humans cannot easily access the equipment or would be unable to react to faults in a timely manner. In such systems, the computer cannot depend on a human to invoke a reboot if it </a:t>
            </a:r>
            <a:r>
              <a:rPr b="0" lang="en-IN" sz="2400" spc="-1" strike="noStrike" u="sng">
                <a:solidFill>
                  <a:srgbClr val="0462c1"/>
                </a:solidFill>
                <a:uFillTx/>
                <a:latin typeface="Times New Roman"/>
                <a:hlinkClick r:id="rId3"/>
              </a:rPr>
              <a:t>hangs</a:t>
            </a:r>
            <a:r>
              <a:rPr b="0" lang="en-IN" sz="2400" spc="-1" strike="noStrike">
                <a:solidFill>
                  <a:srgbClr val="000000"/>
                </a:solidFill>
                <a:latin typeface="Times New Roman"/>
              </a:rPr>
              <a:t>; it must be self-reliant.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itle 1_0"/>
          <p:cNvSpPr txBox="1"/>
          <p:nvPr/>
        </p:nvSpPr>
        <p:spPr>
          <a:xfrm>
            <a:off x="838080" y="360360"/>
            <a:ext cx="10515240" cy="1279080"/>
          </a:xfrm>
          <a:prstGeom prst="rect">
            <a:avLst/>
          </a:prstGeom>
          <a:noFill/>
          <a:ln w="0">
            <a:noFill/>
          </a:ln>
        </p:spPr>
        <p:txBody>
          <a:bodyPr anchor="ctr">
            <a:normAutofit/>
          </a:bodyPr>
          <a:p>
            <a:pPr algn="ctr">
              <a:lnSpc>
                <a:spcPct val="90000"/>
              </a:lnSpc>
            </a:pPr>
            <a:r>
              <a:rPr b="0" lang="it-IT" sz="4400" spc="-1" strike="noStrike">
                <a:solidFill>
                  <a:srgbClr val="000000"/>
                </a:solidFill>
                <a:latin typeface="Casper Bold"/>
              </a:rPr>
              <a:t>Comparison</a:t>
            </a:r>
            <a:endParaRPr b="0" lang="en-US" sz="4400" spc="-1" strike="noStrike">
              <a:solidFill>
                <a:srgbClr val="000000"/>
              </a:solidFill>
              <a:latin typeface="Calibri"/>
            </a:endParaRPr>
          </a:p>
        </p:txBody>
      </p:sp>
      <p:sp>
        <p:nvSpPr>
          <p:cNvPr id="189" name="Slide Number Placeholder 3_1"/>
          <p:cNvSpPr txBox="1"/>
          <p:nvPr/>
        </p:nvSpPr>
        <p:spPr>
          <a:xfrm>
            <a:off x="8610480" y="6356520"/>
            <a:ext cx="2742840" cy="364680"/>
          </a:xfrm>
          <a:prstGeom prst="rect">
            <a:avLst/>
          </a:prstGeom>
          <a:noFill/>
          <a:ln w="0">
            <a:noFill/>
          </a:ln>
        </p:spPr>
        <p:txBody>
          <a:bodyPr anchor="ctr">
            <a:noAutofit/>
          </a:bodyPr>
          <a:p>
            <a:pPr algn="r">
              <a:lnSpc>
                <a:spcPct val="100000"/>
              </a:lnSpc>
            </a:pPr>
            <a:fld id="{C613D7F9-0D56-4110-A072-7AB4FAFB207D}" type="slidenum">
              <a:rPr b="0" lang="en-US" sz="1200" spc="-1" strike="noStrike">
                <a:solidFill>
                  <a:srgbClr val="8b8b8b"/>
                </a:solidFill>
                <a:latin typeface="Calibri"/>
              </a:rPr>
              <a:t>&lt;number&gt;</a:t>
            </a:fld>
            <a:endParaRPr b="0" lang="en-US" sz="1200" spc="-1" strike="noStrike">
              <a:latin typeface="Times New Roman"/>
            </a:endParaRPr>
          </a:p>
        </p:txBody>
      </p:sp>
      <p:sp>
        <p:nvSpPr>
          <p:cNvPr id="190" name="Rectangle 5_1"/>
          <p:cNvSpPr/>
          <p:nvPr/>
        </p:nvSpPr>
        <p:spPr>
          <a:xfrm>
            <a:off x="838080" y="360360"/>
            <a:ext cx="10515240" cy="126324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pic>
        <p:nvPicPr>
          <p:cNvPr id="191" name="Picture 2_1" descr=""/>
          <p:cNvPicPr/>
          <p:nvPr/>
        </p:nvPicPr>
        <p:blipFill>
          <a:blip r:embed="rId1">
            <a:extLst>
              <a:ext uri="{BEBA8EAE-BF5A-486C-A8C5-ECC9F3942E4B}">
                <a14:imgProps xmlns:a14="http://schemas.microsoft.com/office/drawing/2010/main">
                  <a14:imgLayer r:embed="rId2">
                    <a14:imgEffect>
                      <a14:brightnessContrast amount="50000" bright="20000" contrast="20000"/>
                    </a14:imgEffect>
                  </a14:imgLayer>
                </a14:imgProps>
              </a:ext>
            </a:extLst>
          </a:blip>
          <a:stretch/>
        </p:blipFill>
        <p:spPr>
          <a:xfrm>
            <a:off x="457200" y="1701360"/>
            <a:ext cx="11162160" cy="5019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31" name="Text Placeholder 2"/>
          <p:cNvSpPr txBox="1"/>
          <p:nvPr/>
        </p:nvSpPr>
        <p:spPr>
          <a:xfrm>
            <a:off x="1219320" y="1981080"/>
            <a:ext cx="9981720" cy="3077280"/>
          </a:xfrm>
          <a:prstGeom prst="rect">
            <a:avLst/>
          </a:prstGeom>
          <a:noFill/>
          <a:ln w="0">
            <a:noFill/>
          </a:ln>
        </p:spPr>
        <p:txBody>
          <a:bodyPr lIns="0" rIns="0" tIns="0" bIns="0">
            <a:noAutofit/>
          </a:bodyPr>
          <a:p>
            <a:pPr marL="457200" indent="-456840" algn="just">
              <a:lnSpc>
                <a:spcPct val="100000"/>
              </a:lnSpc>
              <a:buClr>
                <a:srgbClr val="000000"/>
              </a:buClr>
              <a:buFont typeface="Arial"/>
              <a:buChar char="•"/>
            </a:pPr>
            <a:r>
              <a:rPr b="0" lang="en-US" sz="2800" spc="-1" strike="noStrike">
                <a:solidFill>
                  <a:srgbClr val="000000"/>
                </a:solidFill>
                <a:latin typeface="Times New Roman"/>
              </a:rPr>
              <a:t>There are variety of AVR microcontrollers all are 8 bit controller except AVR32.</a:t>
            </a:r>
            <a:endParaRPr b="0" lang="en-US" sz="2800" spc="-1" strike="noStrike">
              <a:solidFill>
                <a:srgbClr val="000000"/>
              </a:solidFill>
              <a:latin typeface="Calibri"/>
            </a:endParaRPr>
          </a:p>
          <a:p>
            <a:pPr marL="457200" indent="-456840" algn="just">
              <a:lnSpc>
                <a:spcPct val="100000"/>
              </a:lnSpc>
              <a:buClr>
                <a:srgbClr val="000000"/>
              </a:buClr>
              <a:buFont typeface="Arial"/>
              <a:buChar char="•"/>
            </a:pPr>
            <a:r>
              <a:rPr b="0" lang="en-US" sz="2800" spc="-1" strike="noStrike">
                <a:solidFill>
                  <a:srgbClr val="000000"/>
                </a:solidFill>
                <a:latin typeface="Times New Roman"/>
              </a:rPr>
              <a:t>One problem with AVR microcontrollers is that they are not 100% compatible in terms of software when going from one family to another.</a:t>
            </a:r>
            <a:endParaRPr b="0" lang="en-US" sz="2800" spc="-1" strike="noStrike">
              <a:solidFill>
                <a:srgbClr val="000000"/>
              </a:solidFill>
              <a:latin typeface="Calibri"/>
            </a:endParaRPr>
          </a:p>
          <a:p>
            <a:pPr algn="just">
              <a:lnSpc>
                <a:spcPct val="100000"/>
              </a:lnSpc>
            </a:pP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itle 1_1"/>
          <p:cNvSpPr txBox="1"/>
          <p:nvPr/>
        </p:nvSpPr>
        <p:spPr>
          <a:xfrm>
            <a:off x="838080" y="360360"/>
            <a:ext cx="10515240" cy="1279080"/>
          </a:xfrm>
          <a:prstGeom prst="rect">
            <a:avLst/>
          </a:prstGeom>
          <a:noFill/>
          <a:ln w="0">
            <a:noFill/>
          </a:ln>
        </p:spPr>
        <p:txBody>
          <a:bodyPr anchor="ctr">
            <a:normAutofit/>
          </a:bodyPr>
          <a:p>
            <a:pPr algn="ctr">
              <a:lnSpc>
                <a:spcPct val="90000"/>
              </a:lnSpc>
            </a:pPr>
            <a:r>
              <a:rPr b="0" lang="it-IT" sz="4400" spc="-1" strike="noStrike">
                <a:solidFill>
                  <a:srgbClr val="000000"/>
                </a:solidFill>
                <a:latin typeface="Casper Bold"/>
              </a:rPr>
              <a:t>PIC Vs. AVR Vs. ARM</a:t>
            </a:r>
            <a:endParaRPr b="0" lang="en-US" sz="4400" spc="-1" strike="noStrike">
              <a:solidFill>
                <a:srgbClr val="000000"/>
              </a:solidFill>
              <a:latin typeface="Calibri"/>
            </a:endParaRPr>
          </a:p>
        </p:txBody>
      </p:sp>
      <p:sp>
        <p:nvSpPr>
          <p:cNvPr id="193" name="Slide Number Placeholder 3_0"/>
          <p:cNvSpPr txBox="1"/>
          <p:nvPr/>
        </p:nvSpPr>
        <p:spPr>
          <a:xfrm>
            <a:off x="8610480" y="6356520"/>
            <a:ext cx="2742840" cy="364680"/>
          </a:xfrm>
          <a:prstGeom prst="rect">
            <a:avLst/>
          </a:prstGeom>
          <a:noFill/>
          <a:ln w="0">
            <a:noFill/>
          </a:ln>
        </p:spPr>
        <p:txBody>
          <a:bodyPr anchor="ctr">
            <a:noAutofit/>
          </a:bodyPr>
          <a:p>
            <a:pPr algn="r">
              <a:lnSpc>
                <a:spcPct val="100000"/>
              </a:lnSpc>
            </a:pPr>
            <a:fld id="{849009E0-2CE4-46E6-BE6D-224EC0FF4E62}" type="slidenum">
              <a:rPr b="0" lang="en-US" sz="1200" spc="-1" strike="noStrike">
                <a:solidFill>
                  <a:srgbClr val="8b8b8b"/>
                </a:solidFill>
                <a:latin typeface="Calibri"/>
              </a:rPr>
              <a:t>&lt;number&gt;</a:t>
            </a:fld>
            <a:endParaRPr b="0" lang="en-US" sz="1200" spc="-1" strike="noStrike">
              <a:latin typeface="Times New Roman"/>
            </a:endParaRPr>
          </a:p>
        </p:txBody>
      </p:sp>
      <p:sp>
        <p:nvSpPr>
          <p:cNvPr id="194" name="Rectangle 5_0"/>
          <p:cNvSpPr/>
          <p:nvPr/>
        </p:nvSpPr>
        <p:spPr>
          <a:xfrm>
            <a:off x="838080" y="360360"/>
            <a:ext cx="10515240" cy="126324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pic>
        <p:nvPicPr>
          <p:cNvPr id="195" name="Picture 2_0" descr=""/>
          <p:cNvPicPr/>
          <p:nvPr/>
        </p:nvPicPr>
        <p:blipFill>
          <a:blip r:embed="rId1">
            <a:extLst>
              <a:ext uri="{BEBA8EAE-BF5A-486C-A8C5-ECC9F3942E4B}">
                <a14:imgProps xmlns:a14="http://schemas.microsoft.com/office/drawing/2010/main">
                  <a14:imgLayer r:embed="rId2">
                    <a14:imgEffect>
                      <a14:brightnessContrast amount="50000" bright="20000" contrast="-40000"/>
                    </a14:imgEffect>
                  </a14:imgLayer>
                </a14:imgProps>
              </a:ext>
            </a:extLst>
          </a:blip>
          <a:stretch/>
        </p:blipFill>
        <p:spPr>
          <a:xfrm>
            <a:off x="838080" y="1740960"/>
            <a:ext cx="10515240" cy="3778560"/>
          </a:xfrm>
          <a:prstGeom prst="rect">
            <a:avLst/>
          </a:prstGeom>
          <a:ln w="0">
            <a:noFill/>
          </a:ln>
        </p:spPr>
      </p:pic>
      <p:pic>
        <p:nvPicPr>
          <p:cNvPr id="196" name="Picture 2_3" descr=""/>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p:blipFill>
        <p:spPr>
          <a:xfrm>
            <a:off x="838080" y="5519880"/>
            <a:ext cx="10368360" cy="10015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itle 1_2"/>
          <p:cNvSpPr txBox="1"/>
          <p:nvPr/>
        </p:nvSpPr>
        <p:spPr>
          <a:xfrm>
            <a:off x="838080" y="127080"/>
            <a:ext cx="10515240" cy="1115280"/>
          </a:xfrm>
          <a:prstGeom prst="rect">
            <a:avLst/>
          </a:prstGeom>
          <a:noFill/>
          <a:ln w="0">
            <a:noFill/>
          </a:ln>
        </p:spPr>
        <p:txBody>
          <a:bodyPr anchor="ctr">
            <a:noAutofit/>
          </a:bodyPr>
          <a:p>
            <a:pPr>
              <a:lnSpc>
                <a:spcPct val="90000"/>
              </a:lnSpc>
            </a:pPr>
            <a:r>
              <a:rPr b="1" lang="en-IN" sz="4400" spc="-1" strike="noStrike">
                <a:solidFill>
                  <a:srgbClr val="000000"/>
                </a:solidFill>
                <a:latin typeface="Calibri Light"/>
              </a:rPr>
              <a:t>ARM History</a:t>
            </a:r>
            <a:endParaRPr b="0" lang="en-US" sz="4400" spc="-1" strike="noStrike">
              <a:solidFill>
                <a:srgbClr val="000000"/>
              </a:solidFill>
              <a:latin typeface="Calibri"/>
            </a:endParaRPr>
          </a:p>
        </p:txBody>
      </p:sp>
      <p:sp>
        <p:nvSpPr>
          <p:cNvPr id="198" name="Content Placeholder 2_1"/>
          <p:cNvSpPr txBox="1"/>
          <p:nvPr/>
        </p:nvSpPr>
        <p:spPr>
          <a:xfrm>
            <a:off x="762480" y="1350000"/>
            <a:ext cx="10515240" cy="4350960"/>
          </a:xfrm>
          <a:prstGeom prst="rect">
            <a:avLst/>
          </a:prstGeom>
          <a:noFill/>
          <a:ln w="0">
            <a:noFill/>
          </a:ln>
        </p:spPr>
        <p:txBody>
          <a:bodyPr>
            <a:normAutofit fontScale="94000"/>
          </a:bodyPr>
          <a:p>
            <a:pPr marL="228600" indent="-228240" algn="just">
              <a:lnSpc>
                <a:spcPct val="90000"/>
              </a:lnSpc>
              <a:spcBef>
                <a:spcPts val="1001"/>
              </a:spcBef>
              <a:buClr>
                <a:srgbClr val="000000"/>
              </a:buClr>
              <a:buFont typeface="Arial"/>
              <a:buChar char="•"/>
            </a:pPr>
            <a:r>
              <a:rPr b="0" lang="es-ES" sz="2800" spc="-1" strike="noStrike">
                <a:solidFill>
                  <a:srgbClr val="000000"/>
                </a:solidFill>
                <a:latin typeface="Calibri"/>
              </a:rPr>
              <a:t>ARM (</a:t>
            </a:r>
            <a:r>
              <a:rPr b="0" lang="es-ES" sz="2800" spc="-1" strike="noStrike">
                <a:solidFill>
                  <a:srgbClr val="ff0000"/>
                </a:solidFill>
                <a:latin typeface="Calibri"/>
              </a:rPr>
              <a:t>Acorn RISC Machine</a:t>
            </a:r>
            <a:r>
              <a:rPr b="0" lang="es-ES" sz="2800" spc="-1" strike="noStrike">
                <a:solidFill>
                  <a:srgbClr val="000000"/>
                </a:solidFill>
                <a:latin typeface="Calibri"/>
              </a:rPr>
              <a:t>) started as a new, powerful, CPU design for the replacement of the 8-bit 6502  in Acorn Computers (Cambridge, UK,  1985)</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2800" spc="-1" strike="noStrike">
                <a:solidFill>
                  <a:srgbClr val="000000"/>
                </a:solidFill>
                <a:latin typeface="Calibri"/>
              </a:rPr>
              <a:t>First models had only a 26-bit program counter, limiting the memory space to 64 MB (not too much by today standards, but a lot at that time).</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s-ES" sz="2800" spc="-1" strike="noStrike">
                <a:solidFill>
                  <a:srgbClr val="000000"/>
                </a:solidFill>
                <a:latin typeface="Calibri"/>
              </a:rPr>
              <a:t>1990 spin-off: ARM renamed </a:t>
            </a:r>
            <a:r>
              <a:rPr b="0" lang="es-ES" sz="2800" spc="-1" strike="noStrike">
                <a:solidFill>
                  <a:srgbClr val="ff0000"/>
                </a:solidFill>
                <a:latin typeface="Calibri"/>
              </a:rPr>
              <a:t>Advanced RISC Machines</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p:txBody>
      </p:sp>
      <p:sp>
        <p:nvSpPr>
          <p:cNvPr id="199" name="Date Placeholder 3_1"/>
          <p:cNvSpPr txBox="1"/>
          <p:nvPr/>
        </p:nvSpPr>
        <p:spPr>
          <a:xfrm>
            <a:off x="838080" y="6356520"/>
            <a:ext cx="2742840" cy="364680"/>
          </a:xfrm>
          <a:prstGeom prst="rect">
            <a:avLst/>
          </a:prstGeom>
          <a:noFill/>
          <a:ln w="0">
            <a:noFill/>
          </a:ln>
        </p:spPr>
        <p:txBody>
          <a:bodyPr anchor="ctr">
            <a:noAutofit/>
          </a:bodyPr>
          <a:p>
            <a:pPr>
              <a:lnSpc>
                <a:spcPct val="100000"/>
              </a:lnSpc>
            </a:pPr>
            <a:fld id="{01B450D4-83E8-4D97-806A-52F255CB3529}" type="datetime1">
              <a:rPr b="0" lang="en-US" sz="1200" spc="-1" strike="noStrike">
                <a:solidFill>
                  <a:srgbClr val="8b8b8b"/>
                </a:solidFill>
                <a:latin typeface="Calibri"/>
              </a:rPr>
              <a:t>05/18/2021</a:t>
            </a:fld>
            <a:endParaRPr b="0" lang="en-US" sz="1200" spc="-1" strike="noStrike">
              <a:latin typeface="Times New Roman"/>
            </a:endParaRPr>
          </a:p>
        </p:txBody>
      </p:sp>
      <p:sp>
        <p:nvSpPr>
          <p:cNvPr id="200" name="Footer Placeholder 4_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01" name="Slide Number Placeholder 5_1"/>
          <p:cNvSpPr txBox="1"/>
          <p:nvPr/>
        </p:nvSpPr>
        <p:spPr>
          <a:xfrm>
            <a:off x="8610480" y="6356520"/>
            <a:ext cx="2742840" cy="364680"/>
          </a:xfrm>
          <a:prstGeom prst="rect">
            <a:avLst/>
          </a:prstGeom>
          <a:noFill/>
          <a:ln w="0">
            <a:noFill/>
          </a:ln>
        </p:spPr>
        <p:txBody>
          <a:bodyPr anchor="ctr">
            <a:noAutofit/>
          </a:bodyPr>
          <a:p>
            <a:pPr algn="r">
              <a:lnSpc>
                <a:spcPct val="100000"/>
              </a:lnSpc>
            </a:pPr>
            <a:fld id="{3E6FFE3C-2197-4499-9B34-60F86F275D8E}" type="slidenum">
              <a:rPr b="0" lang="en-US" sz="1200" spc="-1" strike="noStrike">
                <a:solidFill>
                  <a:srgbClr val="8b8b8b"/>
                </a:solidFill>
                <a:latin typeface="Calibri"/>
              </a:rPr>
              <a:t>&lt;number&gt;</a:t>
            </a:fld>
            <a:endParaRPr b="0" lang="en-US" sz="1200" spc="-1" strike="noStrike">
              <a:latin typeface="Times New Roman"/>
            </a:endParaRPr>
          </a:p>
        </p:txBody>
      </p:sp>
      <p:sp>
        <p:nvSpPr>
          <p:cNvPr id="202" name="Text Box 6_1"/>
          <p:cNvSpPr/>
          <p:nvPr/>
        </p:nvSpPr>
        <p:spPr>
          <a:xfrm>
            <a:off x="838080" y="5701680"/>
            <a:ext cx="1059156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 </a:t>
            </a:r>
            <a:r>
              <a:rPr b="0" lang="en-US" sz="1800" spc="-1" strike="noStrike">
                <a:solidFill>
                  <a:srgbClr val="000000"/>
                </a:solidFill>
                <a:latin typeface="Calibri"/>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itle 1_3"/>
          <p:cNvSpPr txBox="1"/>
          <p:nvPr/>
        </p:nvSpPr>
        <p:spPr>
          <a:xfrm>
            <a:off x="751680" y="0"/>
            <a:ext cx="10515240" cy="1325160"/>
          </a:xfrm>
          <a:prstGeom prst="rect">
            <a:avLst/>
          </a:prstGeom>
          <a:noFill/>
          <a:ln w="0">
            <a:noFill/>
          </a:ln>
        </p:spPr>
        <p:txBody>
          <a:bodyPr anchor="ctr">
            <a:normAutofit/>
          </a:bodyPr>
          <a:p>
            <a:pPr>
              <a:lnSpc>
                <a:spcPct val="90000"/>
              </a:lnSpc>
            </a:pPr>
            <a:r>
              <a:rPr b="1" lang="en-IN" sz="4400" spc="-1" strike="noStrike">
                <a:solidFill>
                  <a:srgbClr val="000000"/>
                </a:solidFill>
                <a:latin typeface="Calibri Light"/>
              </a:rPr>
              <a:t>ARM History ....</a:t>
            </a:r>
            <a:endParaRPr b="0" lang="en-US" sz="4400" spc="-1" strike="noStrike">
              <a:solidFill>
                <a:srgbClr val="000000"/>
              </a:solidFill>
              <a:latin typeface="Calibri"/>
            </a:endParaRPr>
          </a:p>
        </p:txBody>
      </p:sp>
      <p:sp>
        <p:nvSpPr>
          <p:cNvPr id="204" name="Content Placeholder 2_0"/>
          <p:cNvSpPr txBox="1"/>
          <p:nvPr/>
        </p:nvSpPr>
        <p:spPr>
          <a:xfrm>
            <a:off x="838080" y="1185480"/>
            <a:ext cx="10515240" cy="4528440"/>
          </a:xfrm>
          <a:prstGeom prst="rect">
            <a:avLst/>
          </a:prstGeom>
          <a:noFill/>
          <a:ln w="0">
            <a:noFill/>
          </a:ln>
        </p:spPr>
        <p:txBody>
          <a:bodyPr>
            <a:normAutofit fontScale="69000"/>
          </a:bodyPr>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ARM now focuses on Embedded CPU cores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IP licensing: Almost every silicon manufacturer sells some microcontroller with an ARM core. </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Some even compete with their own designs.</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Processing power with low current consumption</a:t>
            </a:r>
            <a:endParaRPr b="0" lang="en-US" sz="2800" spc="-1" strike="noStrike">
              <a:solidFill>
                <a:srgbClr val="000000"/>
              </a:solidFill>
              <a:latin typeface="Calibri"/>
            </a:endParaRPr>
          </a:p>
          <a:p>
            <a:pPr lvl="2" marL="1200240" indent="-285480">
              <a:lnSpc>
                <a:spcPct val="90000"/>
              </a:lnSpc>
              <a:spcBef>
                <a:spcPts val="499"/>
              </a:spcBef>
              <a:buClr>
                <a:srgbClr val="000000"/>
              </a:buClr>
              <a:buFont typeface="Arial"/>
              <a:buChar char="•"/>
            </a:pPr>
            <a:r>
              <a:rPr b="0" lang="es-ES" sz="2800" spc="-1" strike="noStrike">
                <a:solidFill>
                  <a:srgbClr val="000000"/>
                </a:solidFill>
                <a:latin typeface="Calibri"/>
              </a:rPr>
              <a:t>Good MIPS/Watt figure</a:t>
            </a:r>
            <a:endParaRPr b="0" lang="en-US" sz="2800" spc="-1" strike="noStrike">
              <a:solidFill>
                <a:srgbClr val="000000"/>
              </a:solidFill>
              <a:latin typeface="Calibri"/>
            </a:endParaRPr>
          </a:p>
          <a:p>
            <a:pPr lvl="2" marL="1200240" indent="-285480">
              <a:lnSpc>
                <a:spcPct val="90000"/>
              </a:lnSpc>
              <a:spcBef>
                <a:spcPts val="499"/>
              </a:spcBef>
              <a:buClr>
                <a:srgbClr val="000000"/>
              </a:buClr>
              <a:buFont typeface="Arial"/>
              <a:buChar char="•"/>
            </a:pPr>
            <a:r>
              <a:rPr b="0" lang="es-ES" sz="2800" spc="-1" strike="noStrike">
                <a:solidFill>
                  <a:srgbClr val="000000"/>
                </a:solidFill>
                <a:latin typeface="Calibri"/>
              </a:rPr>
              <a:t>Ideal for portable devices</a:t>
            </a:r>
            <a:endParaRPr b="0" lang="en-US" sz="2800" spc="-1" strike="noStrike">
              <a:solidFill>
                <a:srgbClr val="000000"/>
              </a:solidFill>
              <a:latin typeface="Calibri"/>
            </a:endParaRPr>
          </a:p>
          <a:p>
            <a:pPr lvl="2" marL="1200240" indent="-285480">
              <a:lnSpc>
                <a:spcPct val="90000"/>
              </a:lnSpc>
              <a:spcBef>
                <a:spcPts val="499"/>
              </a:spcBef>
              <a:buClr>
                <a:srgbClr val="000000"/>
              </a:buClr>
              <a:buFont typeface="Arial"/>
              <a:buChar char="•"/>
            </a:pPr>
            <a:r>
              <a:rPr b="0" lang="es-ES" sz="2800" spc="-1" strike="noStrike">
                <a:solidFill>
                  <a:srgbClr val="000000"/>
                </a:solidFill>
                <a:latin typeface="Calibri"/>
              </a:rPr>
              <a:t>Compact memories: 16-bit opcodes (Thumb)</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05" name="Date Placeholder 3_0"/>
          <p:cNvSpPr txBox="1"/>
          <p:nvPr/>
        </p:nvSpPr>
        <p:spPr>
          <a:xfrm>
            <a:off x="838080" y="6356520"/>
            <a:ext cx="2742840" cy="364680"/>
          </a:xfrm>
          <a:prstGeom prst="rect">
            <a:avLst/>
          </a:prstGeom>
          <a:noFill/>
          <a:ln w="0">
            <a:noFill/>
          </a:ln>
        </p:spPr>
        <p:txBody>
          <a:bodyPr anchor="ctr">
            <a:noAutofit/>
          </a:bodyPr>
          <a:p>
            <a:pPr>
              <a:lnSpc>
                <a:spcPct val="100000"/>
              </a:lnSpc>
            </a:pPr>
            <a:fld id="{EF060D99-3A24-4CBC-9FE7-A2B84026542F}" type="datetime1">
              <a:rPr b="0" lang="en-US" sz="1200" spc="-1" strike="noStrike">
                <a:solidFill>
                  <a:srgbClr val="8b8b8b"/>
                </a:solidFill>
                <a:latin typeface="Calibri"/>
              </a:rPr>
              <a:t>05/18/2021</a:t>
            </a:fld>
            <a:endParaRPr b="0" lang="en-US" sz="1200" spc="-1" strike="noStrike">
              <a:latin typeface="Times New Roman"/>
            </a:endParaRPr>
          </a:p>
        </p:txBody>
      </p:sp>
      <p:sp>
        <p:nvSpPr>
          <p:cNvPr id="206" name="Footer Placeholder 4_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07" name="Slide Number Placeholder 5_0"/>
          <p:cNvSpPr txBox="1"/>
          <p:nvPr/>
        </p:nvSpPr>
        <p:spPr>
          <a:xfrm>
            <a:off x="8610480" y="6356520"/>
            <a:ext cx="2742840" cy="364680"/>
          </a:xfrm>
          <a:prstGeom prst="rect">
            <a:avLst/>
          </a:prstGeom>
          <a:noFill/>
          <a:ln w="0">
            <a:noFill/>
          </a:ln>
        </p:spPr>
        <p:txBody>
          <a:bodyPr anchor="ctr">
            <a:noAutofit/>
          </a:bodyPr>
          <a:p>
            <a:pPr algn="r">
              <a:lnSpc>
                <a:spcPct val="100000"/>
              </a:lnSpc>
            </a:pPr>
            <a:fld id="{77F1EDB6-352B-4C49-9E80-82F708243A6B}" type="slidenum">
              <a:rPr b="0" lang="en-US" sz="1200" spc="-1" strike="noStrike">
                <a:solidFill>
                  <a:srgbClr val="8b8b8b"/>
                </a:solidFill>
                <a:latin typeface="Calibri"/>
              </a:rPr>
              <a:t>&lt;number&gt;</a:t>
            </a:fld>
            <a:endParaRPr b="0" lang="en-US" sz="1200" spc="-1" strike="noStrike">
              <a:latin typeface="Times New Roman"/>
            </a:endParaRPr>
          </a:p>
        </p:txBody>
      </p:sp>
      <p:sp>
        <p:nvSpPr>
          <p:cNvPr id="208" name="Text Box 6_0"/>
          <p:cNvSpPr/>
          <p:nvPr/>
        </p:nvSpPr>
        <p:spPr>
          <a:xfrm>
            <a:off x="713880" y="5714280"/>
            <a:ext cx="1059156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 </a:t>
            </a:r>
            <a:r>
              <a:rPr b="0" lang="en-US" sz="1800" spc="-1" strike="noStrike">
                <a:solidFill>
                  <a:srgbClr val="000000"/>
                </a:solidFill>
                <a:latin typeface="Calibri"/>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itle 1_4"/>
          <p:cNvSpPr txBox="1"/>
          <p:nvPr/>
        </p:nvSpPr>
        <p:spPr>
          <a:xfrm>
            <a:off x="838080" y="365040"/>
            <a:ext cx="10515240" cy="1168560"/>
          </a:xfrm>
          <a:prstGeom prst="rect">
            <a:avLst/>
          </a:prstGeom>
          <a:noFill/>
          <a:ln w="0">
            <a:noFill/>
          </a:ln>
        </p:spPr>
        <p:txBody>
          <a:bodyPr anchor="ctr">
            <a:normAutofit/>
          </a:bodyPr>
          <a:p>
            <a:pPr>
              <a:lnSpc>
                <a:spcPct val="90000"/>
              </a:lnSpc>
            </a:pPr>
            <a:r>
              <a:rPr b="1" lang="en-IN" sz="4400" spc="-1" strike="noStrike">
                <a:solidFill>
                  <a:srgbClr val="000000"/>
                </a:solidFill>
                <a:latin typeface="Calibri Light"/>
              </a:rPr>
              <a:t>ARM History ....</a:t>
            </a:r>
            <a:endParaRPr b="0" lang="en-US" sz="4400" spc="-1" strike="noStrike">
              <a:solidFill>
                <a:srgbClr val="000000"/>
              </a:solidFill>
              <a:latin typeface="Calibri"/>
            </a:endParaRPr>
          </a:p>
        </p:txBody>
      </p:sp>
      <p:sp>
        <p:nvSpPr>
          <p:cNvPr id="210" name="Content Placeholder 2_3"/>
          <p:cNvSpPr txBox="1"/>
          <p:nvPr/>
        </p:nvSpPr>
        <p:spPr>
          <a:xfrm>
            <a:off x="838080" y="153432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s-ES" sz="2800" spc="-1" strike="noStrike">
                <a:solidFill>
                  <a:srgbClr val="000000"/>
                </a:solidFill>
                <a:latin typeface="Calibri"/>
              </a:rPr>
              <a:t>New cores with added features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Harvard architecture</a:t>
            </a:r>
            <a:r>
              <a:rPr b="0" lang="es-ES" sz="2800" spc="-1" strike="noStrike">
                <a:solidFill>
                  <a:srgbClr val="000000"/>
                </a:solidFill>
                <a:latin typeface="Calibri"/>
              </a:rPr>
              <a:t>	</a:t>
            </a:r>
            <a:r>
              <a:rPr b="0" lang="es-ES" sz="2800" spc="-1" strike="noStrike">
                <a:solidFill>
                  <a:srgbClr val="000000"/>
                </a:solidFill>
                <a:latin typeface="Calibri"/>
              </a:rPr>
              <a:t>(ARM9, ARM11, Cortex)</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Vector computing</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(VFP, NEON)</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s-ES" sz="2800" spc="-1" strike="noStrike">
                <a:solidFill>
                  <a:srgbClr val="000000"/>
                </a:solidFill>
                <a:latin typeface="Calibri"/>
              </a:rPr>
              <a:t>Java language</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	</a:t>
            </a:r>
            <a:r>
              <a:rPr b="0" lang="es-ES" sz="2800" spc="-1" strike="noStrike">
                <a:solidFill>
                  <a:srgbClr val="000000"/>
                </a:solidFill>
                <a:latin typeface="Calibri"/>
              </a:rPr>
              <a:t>(Jazelle)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11" name="Date Placeholder 3_3"/>
          <p:cNvSpPr txBox="1"/>
          <p:nvPr/>
        </p:nvSpPr>
        <p:spPr>
          <a:xfrm>
            <a:off x="838080" y="6356520"/>
            <a:ext cx="2742840" cy="364680"/>
          </a:xfrm>
          <a:prstGeom prst="rect">
            <a:avLst/>
          </a:prstGeom>
          <a:noFill/>
          <a:ln w="0">
            <a:noFill/>
          </a:ln>
        </p:spPr>
        <p:txBody>
          <a:bodyPr anchor="ctr">
            <a:noAutofit/>
          </a:bodyPr>
          <a:p>
            <a:pPr>
              <a:lnSpc>
                <a:spcPct val="100000"/>
              </a:lnSpc>
            </a:pPr>
            <a:fld id="{7B14AC3E-6939-45A3-AAF6-E1F5C0E3B1C7}" type="datetime1">
              <a:rPr b="0" lang="en-US" sz="1200" spc="-1" strike="noStrike">
                <a:solidFill>
                  <a:srgbClr val="8b8b8b"/>
                </a:solidFill>
                <a:latin typeface="Calibri"/>
              </a:rPr>
              <a:t>05/18/2021</a:t>
            </a:fld>
            <a:endParaRPr b="0" lang="en-US" sz="1200" spc="-1" strike="noStrike">
              <a:latin typeface="Times New Roman"/>
            </a:endParaRPr>
          </a:p>
        </p:txBody>
      </p:sp>
      <p:sp>
        <p:nvSpPr>
          <p:cNvPr id="212" name="Footer Placeholder 4_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13" name="Slide Number Placeholder 5_3"/>
          <p:cNvSpPr txBox="1"/>
          <p:nvPr/>
        </p:nvSpPr>
        <p:spPr>
          <a:xfrm>
            <a:off x="8610480" y="6356520"/>
            <a:ext cx="2742840" cy="364680"/>
          </a:xfrm>
          <a:prstGeom prst="rect">
            <a:avLst/>
          </a:prstGeom>
          <a:noFill/>
          <a:ln w="0">
            <a:noFill/>
          </a:ln>
        </p:spPr>
        <p:txBody>
          <a:bodyPr anchor="ctr">
            <a:noAutofit/>
          </a:bodyPr>
          <a:p>
            <a:pPr algn="r">
              <a:lnSpc>
                <a:spcPct val="100000"/>
              </a:lnSpc>
            </a:pPr>
            <a:fld id="{15E49875-524F-4233-AE2B-C10F1B58E29A}" type="slidenum">
              <a:rPr b="0" lang="en-US" sz="1200" spc="-1" strike="noStrike">
                <a:solidFill>
                  <a:srgbClr val="8b8b8b"/>
                </a:solidFill>
                <a:latin typeface="Calibri"/>
              </a:rPr>
              <a:t>&lt;number&gt;</a:t>
            </a:fld>
            <a:endParaRPr b="0" lang="en-US" sz="1200" spc="-1" strike="noStrike">
              <a:latin typeface="Times New Roman"/>
            </a:endParaRPr>
          </a:p>
        </p:txBody>
      </p:sp>
      <p:sp>
        <p:nvSpPr>
          <p:cNvPr id="214" name="Text Box 6_3"/>
          <p:cNvSpPr/>
          <p:nvPr/>
        </p:nvSpPr>
        <p:spPr>
          <a:xfrm>
            <a:off x="838080" y="5701680"/>
            <a:ext cx="1059156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 </a:t>
            </a:r>
            <a:r>
              <a:rPr b="0" lang="en-US" sz="1800" spc="-1" strike="noStrike">
                <a:solidFill>
                  <a:srgbClr val="000000"/>
                </a:solidFill>
                <a:latin typeface="Calibri"/>
              </a:rPr>
              <a:t>https://community.arm.com/developer/ip-products/processors/b/processors-ip-blog/posts/a-brief-history-of-arm-part-1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itle 1_5"/>
          <p:cNvSpPr txBox="1"/>
          <p:nvPr/>
        </p:nvSpPr>
        <p:spPr>
          <a:xfrm>
            <a:off x="773280" y="105480"/>
            <a:ext cx="10515240" cy="1325160"/>
          </a:xfrm>
          <a:prstGeom prst="rect">
            <a:avLst/>
          </a:prstGeom>
          <a:noFill/>
          <a:ln w="0">
            <a:noFill/>
          </a:ln>
        </p:spPr>
        <p:txBody>
          <a:bodyPr anchor="ctr">
            <a:noAutofit/>
          </a:bodyPr>
          <a:p>
            <a:pPr>
              <a:lnSpc>
                <a:spcPct val="90000"/>
              </a:lnSpc>
            </a:pPr>
            <a:r>
              <a:rPr b="1" lang="en-IN" sz="4400" spc="-1" strike="noStrike">
                <a:solidFill>
                  <a:srgbClr val="000000"/>
                </a:solidFill>
                <a:latin typeface="Calibri Light"/>
              </a:rPr>
              <a:t>ARM Introduction</a:t>
            </a:r>
            <a:endParaRPr b="0" lang="en-US" sz="4400" spc="-1" strike="noStrike">
              <a:solidFill>
                <a:srgbClr val="000000"/>
              </a:solidFill>
              <a:latin typeface="Calibri"/>
            </a:endParaRPr>
          </a:p>
        </p:txBody>
      </p:sp>
      <p:sp>
        <p:nvSpPr>
          <p:cNvPr id="216" name="Content Placeholder 2_2"/>
          <p:cNvSpPr txBox="1"/>
          <p:nvPr/>
        </p:nvSpPr>
        <p:spPr>
          <a:xfrm>
            <a:off x="773280" y="1431000"/>
            <a:ext cx="10515240" cy="4544280"/>
          </a:xfrm>
          <a:prstGeom prst="rect">
            <a:avLst/>
          </a:prstGeom>
          <a:noFill/>
          <a:ln w="0">
            <a:noFill/>
          </a:ln>
        </p:spPr>
        <p:txBody>
          <a:bodyPr>
            <a:normAutofit fontScale="88000"/>
          </a:bodyPr>
          <a:p>
            <a:pPr marL="228600" indent="-228240">
              <a:lnSpc>
                <a:spcPct val="90000"/>
              </a:lnSpc>
              <a:spcBef>
                <a:spcPts val="1001"/>
              </a:spcBef>
              <a:buClr>
                <a:srgbClr val="000000"/>
              </a:buClr>
              <a:buFont typeface="Arial"/>
              <a:buChar char="•"/>
            </a:pPr>
            <a:r>
              <a:rPr b="0" lang="en-IN" sz="2800" spc="-1" strike="noStrike">
                <a:solidFill>
                  <a:srgbClr val="000000"/>
                </a:solidFill>
                <a:latin typeface="Calibri"/>
              </a:rPr>
              <a:t>3</a:t>
            </a:r>
            <a:r>
              <a:rPr b="0" lang="en-US" sz="2800" spc="-1" strike="noStrike">
                <a:solidFill>
                  <a:srgbClr val="000000"/>
                </a:solidFill>
                <a:latin typeface="Calibri"/>
              </a:rPr>
              <a:t>2-bit CPU</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RISC design…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Few, simple, instructions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Load/store architecture (instructions operate on registers, not memory)</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Large register set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Calibri"/>
              </a:rPr>
              <a:t>Pipelined execution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800" spc="-1" strike="noStrike">
                <a:solidFill>
                  <a:srgbClr val="000000"/>
                </a:solidFill>
                <a:latin typeface="Calibri"/>
              </a:rPr>
              <a:t>Multiplication</a:t>
            </a:r>
            <a:r>
              <a:rPr b="0" lang="en-US" sz="2800" spc="-1" strike="noStrike">
                <a:solidFill>
                  <a:srgbClr val="000000"/>
                </a:solidFill>
                <a:latin typeface="Calibri"/>
              </a:rPr>
              <a:t> and </a:t>
            </a:r>
            <a:r>
              <a:rPr b="0" i="1" lang="en-US" sz="2800" spc="-1" strike="noStrike">
                <a:solidFill>
                  <a:srgbClr val="000000"/>
                </a:solidFill>
                <a:latin typeface="Calibri"/>
              </a:rPr>
              <a:t>Load/Store Multiple </a:t>
            </a:r>
            <a:r>
              <a:rPr b="0" lang="en-US" sz="2800" spc="-1" strike="noStrike">
                <a:solidFill>
                  <a:srgbClr val="000000"/>
                </a:solidFill>
                <a:latin typeface="Calibri"/>
              </a:rPr>
              <a:t>are complex instructions (many cycles longer than regular, RISC, instructions)</a:t>
            </a:r>
            <a:endParaRPr b="0" lang="en-US" sz="2800" spc="-1" strike="noStrike">
              <a:solidFill>
                <a:srgbClr val="000000"/>
              </a:solidFill>
              <a:latin typeface="Calibri"/>
            </a:endParaRPr>
          </a:p>
        </p:txBody>
      </p:sp>
      <p:sp>
        <p:nvSpPr>
          <p:cNvPr id="217" name="Date Placeholder 3_2"/>
          <p:cNvSpPr txBox="1"/>
          <p:nvPr/>
        </p:nvSpPr>
        <p:spPr>
          <a:xfrm>
            <a:off x="838080" y="6356520"/>
            <a:ext cx="2742840" cy="364680"/>
          </a:xfrm>
          <a:prstGeom prst="rect">
            <a:avLst/>
          </a:prstGeom>
          <a:noFill/>
          <a:ln w="0">
            <a:noFill/>
          </a:ln>
        </p:spPr>
        <p:txBody>
          <a:bodyPr anchor="ctr">
            <a:noAutofit/>
          </a:bodyPr>
          <a:p>
            <a:pPr>
              <a:lnSpc>
                <a:spcPct val="100000"/>
              </a:lnSpc>
            </a:pPr>
            <a:fld id="{54114412-57B9-43FD-8EBB-281D36EE77F4}" type="datetime1">
              <a:rPr b="0" lang="en-US" sz="1200" spc="-1" strike="noStrike">
                <a:solidFill>
                  <a:srgbClr val="8b8b8b"/>
                </a:solidFill>
                <a:latin typeface="Calibri"/>
              </a:rPr>
              <a:t>05/18/2021</a:t>
            </a:fld>
            <a:endParaRPr b="0" lang="en-US" sz="1200" spc="-1" strike="noStrike">
              <a:latin typeface="Times New Roman"/>
            </a:endParaRPr>
          </a:p>
        </p:txBody>
      </p:sp>
      <p:sp>
        <p:nvSpPr>
          <p:cNvPr id="218" name="Footer Placeholder 4_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19" name="Slide Number Placeholder 5_2"/>
          <p:cNvSpPr txBox="1"/>
          <p:nvPr/>
        </p:nvSpPr>
        <p:spPr>
          <a:xfrm>
            <a:off x="8610480" y="6356520"/>
            <a:ext cx="2742840" cy="364680"/>
          </a:xfrm>
          <a:prstGeom prst="rect">
            <a:avLst/>
          </a:prstGeom>
          <a:noFill/>
          <a:ln w="0">
            <a:noFill/>
          </a:ln>
        </p:spPr>
        <p:txBody>
          <a:bodyPr anchor="ctr">
            <a:noAutofit/>
          </a:bodyPr>
          <a:p>
            <a:pPr algn="r">
              <a:lnSpc>
                <a:spcPct val="100000"/>
              </a:lnSpc>
            </a:pPr>
            <a:fld id="{6024CC27-EDEB-4C73-8D8A-14B5DADD3062}" type="slidenum">
              <a:rPr b="0" lang="en-US" sz="1200" spc="-1" strike="noStrike">
                <a:solidFill>
                  <a:srgbClr val="8b8b8b"/>
                </a:solidFill>
                <a:latin typeface="Calibri"/>
              </a:rPr>
              <a:t>&lt;number&gt;</a:t>
            </a:fld>
            <a:endParaRPr b="0" lang="en-US" sz="1200" spc="-1" strike="noStrike">
              <a:latin typeface="Times New Roman"/>
            </a:endParaRPr>
          </a:p>
        </p:txBody>
      </p:sp>
      <p:sp>
        <p:nvSpPr>
          <p:cNvPr id="220" name="Text Box 6_2"/>
          <p:cNvSpPr/>
          <p:nvPr/>
        </p:nvSpPr>
        <p:spPr>
          <a:xfrm>
            <a:off x="773280" y="5987880"/>
            <a:ext cx="105152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 </a:t>
            </a:r>
            <a:r>
              <a:rPr b="0" lang="en-US" sz="1800" spc="-1" strike="noStrike">
                <a:solidFill>
                  <a:srgbClr val="000000"/>
                </a:solidFill>
                <a:latin typeface="Calibri"/>
              </a:rPr>
              <a:t>https://developer.arm.com/architectures/instruction-sets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itle 1_6"/>
          <p:cNvSpPr txBox="1"/>
          <p:nvPr/>
        </p:nvSpPr>
        <p:spPr>
          <a:xfrm>
            <a:off x="838080" y="202680"/>
            <a:ext cx="10515240" cy="1325160"/>
          </a:xfrm>
          <a:prstGeom prst="rect">
            <a:avLst/>
          </a:prstGeom>
          <a:noFill/>
          <a:ln w="0">
            <a:noFill/>
          </a:ln>
        </p:spPr>
        <p:txBody>
          <a:bodyPr anchor="ctr">
            <a:normAutofit/>
          </a:bodyPr>
          <a:p>
            <a:pPr>
              <a:lnSpc>
                <a:spcPct val="90000"/>
              </a:lnSpc>
            </a:pPr>
            <a:r>
              <a:rPr b="1" lang="en-IN" sz="4400" spc="-1" strike="noStrike">
                <a:solidFill>
                  <a:srgbClr val="000000"/>
                </a:solidFill>
                <a:latin typeface="Calibri Light"/>
              </a:rPr>
              <a:t>Architecture</a:t>
            </a:r>
            <a:endParaRPr b="0" lang="en-US" sz="4400" spc="-1" strike="noStrike">
              <a:solidFill>
                <a:srgbClr val="000000"/>
              </a:solidFill>
              <a:latin typeface="Calibri"/>
            </a:endParaRPr>
          </a:p>
        </p:txBody>
      </p:sp>
      <p:sp>
        <p:nvSpPr>
          <p:cNvPr id="222" name="Date Placeholder 3_5"/>
          <p:cNvSpPr txBox="1"/>
          <p:nvPr/>
        </p:nvSpPr>
        <p:spPr>
          <a:xfrm>
            <a:off x="838080" y="6356520"/>
            <a:ext cx="2742840" cy="364680"/>
          </a:xfrm>
          <a:prstGeom prst="rect">
            <a:avLst/>
          </a:prstGeom>
          <a:noFill/>
          <a:ln w="0">
            <a:noFill/>
          </a:ln>
        </p:spPr>
        <p:txBody>
          <a:bodyPr anchor="ctr">
            <a:noAutofit/>
          </a:bodyPr>
          <a:p>
            <a:pPr>
              <a:lnSpc>
                <a:spcPct val="100000"/>
              </a:lnSpc>
            </a:pPr>
            <a:fld id="{904A1B78-1DB2-41A7-AC94-02281D579DCA}" type="datetime1">
              <a:rPr b="0" lang="en-US" sz="1200" spc="-1" strike="noStrike">
                <a:solidFill>
                  <a:srgbClr val="8b8b8b"/>
                </a:solidFill>
                <a:latin typeface="Calibri"/>
              </a:rPr>
              <a:t>05/18/2021</a:t>
            </a:fld>
            <a:endParaRPr b="0" lang="en-US" sz="1200" spc="-1" strike="noStrike">
              <a:latin typeface="Times New Roman"/>
            </a:endParaRPr>
          </a:p>
        </p:txBody>
      </p:sp>
      <p:sp>
        <p:nvSpPr>
          <p:cNvPr id="223" name="Footer Placeholder 4_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24" name="Slide Number Placeholder 5_5"/>
          <p:cNvSpPr txBox="1"/>
          <p:nvPr/>
        </p:nvSpPr>
        <p:spPr>
          <a:xfrm>
            <a:off x="8610480" y="6356520"/>
            <a:ext cx="2742840" cy="364680"/>
          </a:xfrm>
          <a:prstGeom prst="rect">
            <a:avLst/>
          </a:prstGeom>
          <a:noFill/>
          <a:ln w="0">
            <a:noFill/>
          </a:ln>
        </p:spPr>
        <p:txBody>
          <a:bodyPr anchor="ctr">
            <a:noAutofit/>
          </a:bodyPr>
          <a:p>
            <a:pPr algn="r">
              <a:lnSpc>
                <a:spcPct val="100000"/>
              </a:lnSpc>
            </a:pPr>
            <a:fld id="{4BAE0DB7-44FA-43FF-9696-D29E61902431}" type="slidenum">
              <a:rPr b="0" lang="en-US" sz="1200" spc="-1" strike="noStrike">
                <a:solidFill>
                  <a:srgbClr val="8b8b8b"/>
                </a:solidFill>
                <a:latin typeface="Calibri"/>
              </a:rPr>
              <a:t>&lt;number&gt;</a:t>
            </a:fld>
            <a:endParaRPr b="0" lang="en-US" sz="1200" spc="-1" strike="noStrike">
              <a:latin typeface="Times New Roman"/>
            </a:endParaRPr>
          </a:p>
        </p:txBody>
      </p:sp>
      <p:sp>
        <p:nvSpPr>
          <p:cNvPr id="225" name="Text Box 6_5"/>
          <p:cNvSpPr/>
          <p:nvPr/>
        </p:nvSpPr>
        <p:spPr>
          <a:xfrm>
            <a:off x="189720" y="1798920"/>
            <a:ext cx="4022280" cy="3747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ea typeface="DejaVu Sans"/>
              </a:rPr>
              <a:t>Memory-mapped I/O:</a:t>
            </a:r>
            <a:endParaRPr b="0" lang="en-US" sz="2400" spc="-1" strike="noStrike">
              <a:latin typeface="Arial"/>
            </a:endParaRPr>
          </a:p>
          <a:p>
            <a:pPr>
              <a:lnSpc>
                <a:spcPct val="100000"/>
              </a:lnSpc>
            </a:pPr>
            <a:endParaRPr b="0" lang="en-US" sz="2400" spc="-1" strike="noStrike">
              <a:latin typeface="Arial"/>
            </a:endParaRPr>
          </a:p>
          <a:p>
            <a:pPr lvl="1" marL="800280" indent="-342720">
              <a:lnSpc>
                <a:spcPct val="100000"/>
              </a:lnSpc>
              <a:buClr>
                <a:srgbClr val="000000"/>
              </a:buClr>
              <a:buFont typeface="Arial"/>
              <a:buChar char="•"/>
            </a:pPr>
            <a:r>
              <a:rPr b="0" lang="en-US" sz="2400" spc="-1" strike="noStrike">
                <a:solidFill>
                  <a:srgbClr val="000000"/>
                </a:solidFill>
                <a:latin typeface="Calibri"/>
                <a:ea typeface="DejaVu Sans"/>
              </a:rPr>
              <a:t>No specific instructions for I/O (use Load/Store instr. instead)</a:t>
            </a:r>
            <a:endParaRPr b="0" lang="en-US" sz="2400" spc="-1" strike="noStrike">
              <a:latin typeface="Arial"/>
            </a:endParaRPr>
          </a:p>
          <a:p>
            <a:pPr>
              <a:lnSpc>
                <a:spcPct val="100000"/>
              </a:lnSpc>
            </a:pPr>
            <a:endParaRPr b="0" lang="en-US" sz="2400" spc="-1" strike="noStrike">
              <a:latin typeface="Arial"/>
            </a:endParaRPr>
          </a:p>
          <a:p>
            <a:pPr lvl="1" marL="800280" indent="-342720">
              <a:lnSpc>
                <a:spcPct val="100000"/>
              </a:lnSpc>
              <a:buClr>
                <a:srgbClr val="000000"/>
              </a:buClr>
              <a:buFont typeface="Arial"/>
              <a:buChar char="•"/>
            </a:pPr>
            <a:r>
              <a:rPr b="0" lang="en-US" sz="2400" spc="-1" strike="noStrike">
                <a:solidFill>
                  <a:srgbClr val="000000"/>
                </a:solidFill>
                <a:latin typeface="Calibri"/>
                <a:ea typeface="DejaVu Sans"/>
              </a:rPr>
              <a:t>Peripheral’s registers at some memory addresses</a:t>
            </a:r>
            <a:endParaRPr b="0" lang="en-US" sz="2400" spc="-1" strike="noStrike">
              <a:latin typeface="Arial"/>
            </a:endParaRPr>
          </a:p>
        </p:txBody>
      </p:sp>
      <p:pic>
        <p:nvPicPr>
          <p:cNvPr id="226" name="Content Placeholder 12_1" descr=""/>
          <p:cNvPicPr/>
          <p:nvPr/>
        </p:nvPicPr>
        <p:blipFill>
          <a:blip r:embed="rId1"/>
          <a:srcRect l="22596" t="0" r="20997" b="0"/>
          <a:stretch/>
        </p:blipFill>
        <p:spPr>
          <a:xfrm>
            <a:off x="4212720" y="325800"/>
            <a:ext cx="7458840" cy="5558400"/>
          </a:xfrm>
          <a:prstGeom prst="rect">
            <a:avLst/>
          </a:prstGeom>
          <a:ln w="0">
            <a:noFill/>
          </a:ln>
        </p:spPr>
      </p:pic>
      <p:sp>
        <p:nvSpPr>
          <p:cNvPr id="227" name="Text Box 13_1"/>
          <p:cNvSpPr/>
          <p:nvPr/>
        </p:nvSpPr>
        <p:spPr>
          <a:xfrm>
            <a:off x="4998240" y="5884560"/>
            <a:ext cx="6755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70c0"/>
                </a:solidFill>
                <a:latin typeface="Calibri"/>
              </a:rPr>
              <a:t>Link: </a:t>
            </a:r>
            <a:r>
              <a:rPr b="0" lang="en-US" sz="1800" spc="-1" strike="noStrike">
                <a:solidFill>
                  <a:srgbClr val="0070c0"/>
                </a:solidFill>
                <a:latin typeface="Calibri"/>
              </a:rPr>
              <a:t>https://piembsystech.com/arm-microcontroller/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itle 1_7"/>
          <p:cNvSpPr txBox="1"/>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229" name="Date Placeholder 3_4"/>
          <p:cNvSpPr txBox="1"/>
          <p:nvPr/>
        </p:nvSpPr>
        <p:spPr>
          <a:xfrm>
            <a:off x="838080" y="6356520"/>
            <a:ext cx="2742840" cy="364680"/>
          </a:xfrm>
          <a:prstGeom prst="rect">
            <a:avLst/>
          </a:prstGeom>
          <a:noFill/>
          <a:ln w="0">
            <a:noFill/>
          </a:ln>
        </p:spPr>
        <p:txBody>
          <a:bodyPr anchor="ctr">
            <a:noAutofit/>
          </a:bodyPr>
          <a:p>
            <a:pPr>
              <a:lnSpc>
                <a:spcPct val="100000"/>
              </a:lnSpc>
            </a:pPr>
            <a:fld id="{00B43F29-DF8D-4AD0-AE01-E4B379FB13A6}" type="datetime1">
              <a:rPr b="0" lang="en-US" sz="1200" spc="-1" strike="noStrike">
                <a:solidFill>
                  <a:srgbClr val="8b8b8b"/>
                </a:solidFill>
                <a:latin typeface="Calibri"/>
              </a:rPr>
              <a:t>05/18/2021</a:t>
            </a:fld>
            <a:endParaRPr b="0" lang="en-US" sz="1200" spc="-1" strike="noStrike">
              <a:latin typeface="Times New Roman"/>
            </a:endParaRPr>
          </a:p>
        </p:txBody>
      </p:sp>
      <p:sp>
        <p:nvSpPr>
          <p:cNvPr id="230" name="Footer Placeholder 4_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31" name="Slide Number Placeholder 5_4"/>
          <p:cNvSpPr txBox="1"/>
          <p:nvPr/>
        </p:nvSpPr>
        <p:spPr>
          <a:xfrm>
            <a:off x="8610480" y="6356520"/>
            <a:ext cx="2742840" cy="364680"/>
          </a:xfrm>
          <a:prstGeom prst="rect">
            <a:avLst/>
          </a:prstGeom>
          <a:noFill/>
          <a:ln w="0">
            <a:noFill/>
          </a:ln>
        </p:spPr>
        <p:txBody>
          <a:bodyPr anchor="ctr">
            <a:noAutofit/>
          </a:bodyPr>
          <a:p>
            <a:pPr algn="r">
              <a:lnSpc>
                <a:spcPct val="100000"/>
              </a:lnSpc>
            </a:pPr>
            <a:fld id="{78313158-D546-4339-ACB9-1439613A31CC}"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32" name="Content Placeholder 12_0" descr=""/>
          <p:cNvPicPr/>
          <p:nvPr/>
        </p:nvPicPr>
        <p:blipFill>
          <a:blip r:embed="rId1"/>
          <a:srcRect l="22596" t="15836" r="20997" b="0"/>
          <a:stretch/>
        </p:blipFill>
        <p:spPr>
          <a:xfrm>
            <a:off x="932760" y="0"/>
            <a:ext cx="10745280" cy="68576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itle 1_8"/>
          <p:cNvSpPr txBox="1"/>
          <p:nvPr/>
        </p:nvSpPr>
        <p:spPr>
          <a:xfrm>
            <a:off x="838080" y="105480"/>
            <a:ext cx="10515240" cy="107712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ea typeface="DejaVu Sans"/>
              </a:rPr>
              <a:t>ARM7TDMI</a:t>
            </a:r>
            <a:r>
              <a:rPr b="1" lang="en-IN" sz="4400" spc="-1" strike="noStrike">
                <a:solidFill>
                  <a:srgbClr val="000000"/>
                </a:solidFill>
                <a:latin typeface="Calibri Light"/>
                <a:ea typeface="DejaVu Sans"/>
              </a:rPr>
              <a:t> (</a:t>
            </a:r>
            <a:r>
              <a:rPr b="1" lang="en-US" sz="4400" spc="-1" strike="noStrike">
                <a:solidFill>
                  <a:srgbClr val="000000"/>
                </a:solidFill>
                <a:latin typeface="Calibri Light"/>
                <a:ea typeface="DejaVu Sans"/>
              </a:rPr>
              <a:t>Block Diagram</a:t>
            </a:r>
            <a:r>
              <a:rPr b="1" lang="en-IN" sz="4400" spc="-1" strike="noStrike">
                <a:solidFill>
                  <a:srgbClr val="000000"/>
                </a:solidFill>
                <a:latin typeface="Calibri Light"/>
                <a:ea typeface="DejaVu Sans"/>
              </a:rPr>
              <a:t>)</a:t>
            </a:r>
            <a:endParaRPr b="0" lang="en-US" sz="4400" spc="-1" strike="noStrike">
              <a:solidFill>
                <a:srgbClr val="000000"/>
              </a:solidFill>
              <a:latin typeface="Calibri"/>
            </a:endParaRPr>
          </a:p>
        </p:txBody>
      </p:sp>
      <p:sp>
        <p:nvSpPr>
          <p:cNvPr id="234" name="Date Placeholder 3_7"/>
          <p:cNvSpPr txBox="1"/>
          <p:nvPr/>
        </p:nvSpPr>
        <p:spPr>
          <a:xfrm>
            <a:off x="838080" y="6356520"/>
            <a:ext cx="2742840" cy="364680"/>
          </a:xfrm>
          <a:prstGeom prst="rect">
            <a:avLst/>
          </a:prstGeom>
          <a:noFill/>
          <a:ln w="0">
            <a:noFill/>
          </a:ln>
        </p:spPr>
        <p:txBody>
          <a:bodyPr anchor="ctr">
            <a:noAutofit/>
          </a:bodyPr>
          <a:p>
            <a:pPr>
              <a:lnSpc>
                <a:spcPct val="100000"/>
              </a:lnSpc>
            </a:pPr>
            <a:fld id="{FC48A607-A541-42D9-99EF-EC53BC9D54A3}" type="datetime1">
              <a:rPr b="0" lang="en-US" sz="1200" spc="-1" strike="noStrike">
                <a:solidFill>
                  <a:srgbClr val="8b8b8b"/>
                </a:solidFill>
                <a:latin typeface="Calibri"/>
              </a:rPr>
              <a:t>05/18/2021</a:t>
            </a:fld>
            <a:endParaRPr b="0" lang="en-US" sz="1200" spc="-1" strike="noStrike">
              <a:latin typeface="Times New Roman"/>
            </a:endParaRPr>
          </a:p>
        </p:txBody>
      </p:sp>
      <p:sp>
        <p:nvSpPr>
          <p:cNvPr id="235" name="Footer Placeholder 4_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36" name="Slide Number Placeholder 5_7"/>
          <p:cNvSpPr txBox="1"/>
          <p:nvPr/>
        </p:nvSpPr>
        <p:spPr>
          <a:xfrm>
            <a:off x="8610480" y="6356520"/>
            <a:ext cx="2742840" cy="364680"/>
          </a:xfrm>
          <a:prstGeom prst="rect">
            <a:avLst/>
          </a:prstGeom>
          <a:noFill/>
          <a:ln w="0">
            <a:noFill/>
          </a:ln>
        </p:spPr>
        <p:txBody>
          <a:bodyPr anchor="ctr">
            <a:noAutofit/>
          </a:bodyPr>
          <a:p>
            <a:pPr algn="r">
              <a:lnSpc>
                <a:spcPct val="100000"/>
              </a:lnSpc>
            </a:pPr>
            <a:fld id="{4F0D2658-39F8-4EF7-84F0-88BCE6FF1062}"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37" name="Content Placeholder 6_1" descr=""/>
          <p:cNvPicPr/>
          <p:nvPr/>
        </p:nvPicPr>
        <p:blipFill>
          <a:blip r:embed="rId1"/>
          <a:stretch/>
        </p:blipFill>
        <p:spPr>
          <a:xfrm>
            <a:off x="1717200" y="852840"/>
            <a:ext cx="8236440" cy="4973040"/>
          </a:xfrm>
          <a:prstGeom prst="rect">
            <a:avLst/>
          </a:prstGeom>
          <a:ln w="0">
            <a:noFill/>
          </a:ln>
        </p:spPr>
      </p:pic>
      <p:sp>
        <p:nvSpPr>
          <p:cNvPr id="238" name="Text Box 7_1"/>
          <p:cNvSpPr/>
          <p:nvPr/>
        </p:nvSpPr>
        <p:spPr>
          <a:xfrm>
            <a:off x="642600" y="5922720"/>
            <a:ext cx="10710720" cy="57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Link: </a:t>
            </a:r>
            <a:r>
              <a:rPr b="0" lang="en-US" sz="1600" spc="-1" strike="noStrike">
                <a:solidFill>
                  <a:srgbClr val="0070c0"/>
                </a:solidFill>
                <a:latin typeface="Calibri"/>
              </a:rPr>
              <a:t>https://www.researchgate.net/publication/50257309_Low_Power_Architecture_For_Cochlear_Implant/figures?lo=1</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itle 1_9"/>
          <p:cNvSpPr txBox="1"/>
          <p:nvPr/>
        </p:nvSpPr>
        <p:spPr>
          <a:xfrm>
            <a:off x="838080" y="360360"/>
            <a:ext cx="10515240" cy="1279080"/>
          </a:xfrm>
          <a:prstGeom prst="rect">
            <a:avLst/>
          </a:prstGeom>
          <a:noFill/>
          <a:ln w="0">
            <a:noFill/>
          </a:ln>
        </p:spPr>
        <p:txBody>
          <a:bodyPr anchor="ctr">
            <a:normAutofit/>
          </a:bodyPr>
          <a:p>
            <a:pPr algn="ctr">
              <a:lnSpc>
                <a:spcPct val="90000"/>
              </a:lnSpc>
            </a:pPr>
            <a:r>
              <a:rPr b="0" lang="it-IT" sz="4400" spc="-1" strike="noStrike">
                <a:solidFill>
                  <a:srgbClr val="000000"/>
                </a:solidFill>
                <a:latin typeface="Casper Bold"/>
              </a:rPr>
              <a:t>Pipelines</a:t>
            </a:r>
            <a:endParaRPr b="0" lang="en-US" sz="4400" spc="-1" strike="noStrike">
              <a:solidFill>
                <a:srgbClr val="000000"/>
              </a:solidFill>
              <a:latin typeface="Calibri"/>
            </a:endParaRPr>
          </a:p>
        </p:txBody>
      </p:sp>
      <p:sp>
        <p:nvSpPr>
          <p:cNvPr id="240" name="Slide Number Placeholder 3_3"/>
          <p:cNvSpPr txBox="1"/>
          <p:nvPr/>
        </p:nvSpPr>
        <p:spPr>
          <a:xfrm>
            <a:off x="8610480" y="6356520"/>
            <a:ext cx="2742840" cy="364680"/>
          </a:xfrm>
          <a:prstGeom prst="rect">
            <a:avLst/>
          </a:prstGeom>
          <a:noFill/>
          <a:ln w="0">
            <a:noFill/>
          </a:ln>
        </p:spPr>
        <p:txBody>
          <a:bodyPr anchor="ctr">
            <a:noAutofit/>
          </a:bodyPr>
          <a:p>
            <a:pPr algn="r">
              <a:lnSpc>
                <a:spcPct val="100000"/>
              </a:lnSpc>
            </a:pPr>
            <a:fld id="{84813B82-7476-449A-A4EF-6BF3207F26E3}" type="slidenum">
              <a:rPr b="0" lang="en-US" sz="1200" spc="-1" strike="noStrike">
                <a:solidFill>
                  <a:srgbClr val="8b8b8b"/>
                </a:solidFill>
                <a:latin typeface="Calibri"/>
              </a:rPr>
              <a:t>&lt;number&gt;</a:t>
            </a:fld>
            <a:endParaRPr b="0" lang="en-US" sz="1200" spc="-1" strike="noStrike">
              <a:latin typeface="Times New Roman"/>
            </a:endParaRPr>
          </a:p>
        </p:txBody>
      </p:sp>
      <p:sp>
        <p:nvSpPr>
          <p:cNvPr id="241" name="Rectangle 4_1"/>
          <p:cNvSpPr/>
          <p:nvPr/>
        </p:nvSpPr>
        <p:spPr>
          <a:xfrm>
            <a:off x="838080" y="1803240"/>
            <a:ext cx="10515240" cy="436860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sp>
        <p:nvSpPr>
          <p:cNvPr id="242" name="Rectangle 5_3"/>
          <p:cNvSpPr/>
          <p:nvPr/>
        </p:nvSpPr>
        <p:spPr>
          <a:xfrm>
            <a:off x="838080" y="360360"/>
            <a:ext cx="10515240" cy="126324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pic>
        <p:nvPicPr>
          <p:cNvPr id="243" name="Picture 2_2" descr=""/>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p:blipFill>
        <p:spPr>
          <a:xfrm>
            <a:off x="949320" y="2509920"/>
            <a:ext cx="10098360" cy="21391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itle 1_10"/>
          <p:cNvSpPr txBox="1"/>
          <p:nvPr/>
        </p:nvSpPr>
        <p:spPr>
          <a:xfrm>
            <a:off x="838080" y="202680"/>
            <a:ext cx="10515240" cy="1325160"/>
          </a:xfrm>
          <a:prstGeom prst="rect">
            <a:avLst/>
          </a:prstGeom>
          <a:noFill/>
          <a:ln w="0">
            <a:noFill/>
          </a:ln>
        </p:spPr>
        <p:txBody>
          <a:bodyPr anchor="ctr">
            <a:noAutofit/>
          </a:bodyPr>
          <a:p>
            <a:pPr>
              <a:lnSpc>
                <a:spcPct val="90000"/>
              </a:lnSpc>
            </a:pPr>
            <a:r>
              <a:rPr b="1" lang="es-ES_tradnl" sz="4400" spc="-1" strike="noStrike">
                <a:solidFill>
                  <a:srgbClr val="000000"/>
                </a:solidFill>
                <a:latin typeface="Calibri Light"/>
              </a:rPr>
              <a:t>ARM Pipelining</a:t>
            </a:r>
            <a:endParaRPr b="0" lang="en-US" sz="4400" spc="-1" strike="noStrike">
              <a:solidFill>
                <a:srgbClr val="000000"/>
              </a:solidFill>
              <a:latin typeface="Calibri"/>
            </a:endParaRPr>
          </a:p>
        </p:txBody>
      </p:sp>
      <p:sp>
        <p:nvSpPr>
          <p:cNvPr id="245" name="Date Placeholder 3_6"/>
          <p:cNvSpPr txBox="1"/>
          <p:nvPr/>
        </p:nvSpPr>
        <p:spPr>
          <a:xfrm>
            <a:off x="838080" y="6356520"/>
            <a:ext cx="2742840" cy="364680"/>
          </a:xfrm>
          <a:prstGeom prst="rect">
            <a:avLst/>
          </a:prstGeom>
          <a:noFill/>
          <a:ln w="0">
            <a:noFill/>
          </a:ln>
        </p:spPr>
        <p:txBody>
          <a:bodyPr anchor="ctr">
            <a:noAutofit/>
          </a:bodyPr>
          <a:p>
            <a:pPr>
              <a:lnSpc>
                <a:spcPct val="100000"/>
              </a:lnSpc>
            </a:pPr>
            <a:fld id="{7E9A1DFC-0228-46D2-A499-DAC83BD9153B}" type="datetime1">
              <a:rPr b="0" lang="en-US" sz="1200" spc="-1" strike="noStrike">
                <a:solidFill>
                  <a:srgbClr val="8b8b8b"/>
                </a:solidFill>
                <a:latin typeface="Calibri"/>
              </a:rPr>
              <a:t>05/18/2021</a:t>
            </a:fld>
            <a:endParaRPr b="0" lang="en-US" sz="1200" spc="-1" strike="noStrike">
              <a:latin typeface="Times New Roman"/>
            </a:endParaRPr>
          </a:p>
        </p:txBody>
      </p:sp>
      <p:sp>
        <p:nvSpPr>
          <p:cNvPr id="246" name="Footer Placeholder 4_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47" name="Slide Number Placeholder 5_6"/>
          <p:cNvSpPr txBox="1"/>
          <p:nvPr/>
        </p:nvSpPr>
        <p:spPr>
          <a:xfrm>
            <a:off x="8610480" y="6356520"/>
            <a:ext cx="2742840" cy="364680"/>
          </a:xfrm>
          <a:prstGeom prst="rect">
            <a:avLst/>
          </a:prstGeom>
          <a:noFill/>
          <a:ln w="0">
            <a:noFill/>
          </a:ln>
        </p:spPr>
        <p:txBody>
          <a:bodyPr anchor="ctr">
            <a:noAutofit/>
          </a:bodyPr>
          <a:p>
            <a:pPr algn="r">
              <a:lnSpc>
                <a:spcPct val="100000"/>
              </a:lnSpc>
            </a:pPr>
            <a:fld id="{9412954E-7690-4A9D-B46B-F1F6E74ABF42}"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48" name="Content Placeholder 6_0" descr=""/>
          <p:cNvPicPr/>
          <p:nvPr/>
        </p:nvPicPr>
        <p:blipFill>
          <a:blip r:embed="rId1"/>
          <a:stretch/>
        </p:blipFill>
        <p:spPr>
          <a:xfrm>
            <a:off x="5290200" y="707400"/>
            <a:ext cx="6595560" cy="4134240"/>
          </a:xfrm>
          <a:prstGeom prst="rect">
            <a:avLst/>
          </a:prstGeom>
          <a:ln w="0">
            <a:noFill/>
          </a:ln>
        </p:spPr>
      </p:pic>
      <p:sp>
        <p:nvSpPr>
          <p:cNvPr id="249" name="Text Box 7_0"/>
          <p:cNvSpPr/>
          <p:nvPr/>
        </p:nvSpPr>
        <p:spPr>
          <a:xfrm>
            <a:off x="5874480" y="5734800"/>
            <a:ext cx="5728680" cy="57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Link: </a:t>
            </a:r>
            <a:r>
              <a:rPr b="0" lang="en-US" sz="1600" spc="-1" strike="noStrike">
                <a:solidFill>
                  <a:srgbClr val="0070c0"/>
                </a:solidFill>
                <a:latin typeface="Calibri"/>
              </a:rPr>
              <a:t>https://scienceprog.com/how-does-arm7-pipelining-works/</a:t>
            </a:r>
            <a:endParaRPr b="0" lang="en-US" sz="1600" spc="-1" strike="noStrike">
              <a:latin typeface="Arial"/>
            </a:endParaRPr>
          </a:p>
        </p:txBody>
      </p:sp>
      <p:sp>
        <p:nvSpPr>
          <p:cNvPr id="250" name="Text Box 8_1"/>
          <p:cNvSpPr/>
          <p:nvPr/>
        </p:nvSpPr>
        <p:spPr>
          <a:xfrm>
            <a:off x="448200" y="2136600"/>
            <a:ext cx="4527720" cy="362556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tabLst>
                <a:tab algn="l" pos="0"/>
              </a:tabLst>
            </a:pPr>
            <a:r>
              <a:rPr b="1" lang="es-ES_tradnl" sz="2400" spc="-1" strike="noStrike">
                <a:solidFill>
                  <a:srgbClr val="000000"/>
                </a:solidFill>
                <a:latin typeface="Times New Roman"/>
              </a:rPr>
              <a:t>Fetch:</a:t>
            </a:r>
            <a:r>
              <a:rPr b="0" lang="es-ES_tradnl" sz="2400" spc="-1" strike="noStrike">
                <a:solidFill>
                  <a:srgbClr val="000000"/>
                </a:solidFill>
                <a:latin typeface="Times New Roman"/>
              </a:rPr>
              <a:t> Read Op-code from memory to internal Instruction Register</a:t>
            </a:r>
            <a:endParaRPr b="0" lang="en-US" sz="2400" spc="-1" strike="noStrike">
              <a:latin typeface="Arial"/>
            </a:endParaRPr>
          </a:p>
          <a:p>
            <a:pPr>
              <a:lnSpc>
                <a:spcPct val="100000"/>
              </a:lnSpc>
              <a:spcBef>
                <a:spcPts val="1199"/>
              </a:spcBef>
              <a:tabLst>
                <a:tab algn="l" pos="0"/>
              </a:tabLst>
            </a:pPr>
            <a:endParaRPr b="0" lang="en-US" sz="2400" spc="-1" strike="noStrike">
              <a:latin typeface="Arial"/>
            </a:endParaRPr>
          </a:p>
          <a:p>
            <a:pPr>
              <a:lnSpc>
                <a:spcPct val="100000"/>
              </a:lnSpc>
              <a:spcBef>
                <a:spcPts val="1199"/>
              </a:spcBef>
              <a:tabLst>
                <a:tab algn="l" pos="0"/>
              </a:tabLst>
            </a:pPr>
            <a:r>
              <a:rPr b="1" lang="es-ES_tradnl" sz="2400" spc="-1" strike="noStrike">
                <a:solidFill>
                  <a:srgbClr val="000000"/>
                </a:solidFill>
                <a:latin typeface="Times New Roman"/>
              </a:rPr>
              <a:t>Decode: </a:t>
            </a:r>
            <a:r>
              <a:rPr b="0" lang="es-ES_tradnl" sz="2400" spc="-1" strike="noStrike">
                <a:solidFill>
                  <a:srgbClr val="000000"/>
                </a:solidFill>
                <a:latin typeface="Times New Roman"/>
              </a:rPr>
              <a:t>Activate the appropriate control lines depending on Opcode</a:t>
            </a:r>
            <a:endParaRPr b="0" lang="en-US" sz="2400" spc="-1" strike="noStrike">
              <a:latin typeface="Arial"/>
            </a:endParaRPr>
          </a:p>
          <a:p>
            <a:pPr>
              <a:lnSpc>
                <a:spcPct val="100000"/>
              </a:lnSpc>
              <a:spcBef>
                <a:spcPts val="1199"/>
              </a:spcBef>
              <a:tabLst>
                <a:tab algn="l" pos="0"/>
              </a:tabLst>
            </a:pPr>
            <a:endParaRPr b="0" lang="en-US" sz="2400" spc="-1" strike="noStrike">
              <a:latin typeface="Arial"/>
            </a:endParaRPr>
          </a:p>
          <a:p>
            <a:pPr>
              <a:lnSpc>
                <a:spcPct val="100000"/>
              </a:lnSpc>
              <a:spcBef>
                <a:spcPts val="1199"/>
              </a:spcBef>
              <a:tabLst>
                <a:tab algn="l" pos="0"/>
              </a:tabLst>
            </a:pPr>
            <a:r>
              <a:rPr b="1" lang="es-ES_tradnl" sz="2400" spc="-1" strike="noStrike">
                <a:solidFill>
                  <a:srgbClr val="000000"/>
                </a:solidFill>
                <a:latin typeface="Times New Roman"/>
              </a:rPr>
              <a:t>Execute: </a:t>
            </a:r>
            <a:r>
              <a:rPr b="0" lang="es-ES_tradnl" sz="2400" spc="-1" strike="noStrike">
                <a:solidFill>
                  <a:srgbClr val="000000"/>
                </a:solidFill>
                <a:latin typeface="Times New Roman"/>
              </a:rPr>
              <a:t>Do the actual processing</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33" name="Text Placeholder 2"/>
          <p:cNvSpPr txBox="1"/>
          <p:nvPr/>
        </p:nvSpPr>
        <p:spPr>
          <a:xfrm>
            <a:off x="1219320" y="1981080"/>
            <a:ext cx="9981720" cy="3939120"/>
          </a:xfrm>
          <a:prstGeom prst="rect">
            <a:avLst/>
          </a:prstGeom>
          <a:noFill/>
          <a:ln w="0">
            <a:noFill/>
          </a:ln>
        </p:spPr>
        <p:txBody>
          <a:bodyPr lIns="0" rIns="0" tIns="0" bIns="0">
            <a:noAutofit/>
          </a:bodyPr>
          <a:p>
            <a:pPr>
              <a:lnSpc>
                <a:spcPct val="100000"/>
              </a:lnSpc>
            </a:pPr>
            <a:r>
              <a:rPr b="1" lang="en-IN" sz="2800" spc="-1" strike="noStrike">
                <a:solidFill>
                  <a:srgbClr val="000000"/>
                </a:solidFill>
                <a:latin typeface="Times New Roman"/>
              </a:rPr>
              <a:t>AVR microcontrollers</a:t>
            </a:r>
            <a:r>
              <a:rPr b="0" lang="en-IN" sz="2800" spc="-1" strike="noStrike">
                <a:solidFill>
                  <a:srgbClr val="000000"/>
                </a:solidFill>
                <a:latin typeface="Times New Roman"/>
              </a:rPr>
              <a:t> are available in three categories:</a:t>
            </a:r>
            <a:endParaRPr b="0" lang="en-US" sz="2800" spc="-1" strike="noStrike">
              <a:solidFill>
                <a:srgbClr val="000000"/>
              </a:solidFill>
              <a:latin typeface="Calibri"/>
            </a:endParaRPr>
          </a:p>
          <a:p>
            <a:pPr>
              <a:lnSpc>
                <a:spcPct val="100000"/>
              </a:lnSpc>
            </a:pPr>
            <a:r>
              <a:rPr b="0" lang="en-IN" sz="2800" spc="-1" strike="noStrike">
                <a:solidFill>
                  <a:srgbClr val="000000"/>
                </a:solidFill>
                <a:latin typeface="Times New Roman"/>
              </a:rPr>
              <a:t>1.      </a:t>
            </a:r>
            <a:r>
              <a:rPr b="1" lang="en-IN" sz="2800" spc="-1" strike="noStrike">
                <a:solidFill>
                  <a:srgbClr val="000000"/>
                </a:solidFill>
                <a:latin typeface="Times New Roman"/>
              </a:rPr>
              <a:t>TinyAVR</a:t>
            </a:r>
            <a:r>
              <a:rPr b="0" lang="en-IN" sz="2800" spc="-1" strike="noStrike">
                <a:solidFill>
                  <a:srgbClr val="000000"/>
                </a:solidFill>
                <a:latin typeface="Times New Roman"/>
              </a:rPr>
              <a:t> – Less memory, small size, suitable only for simpler applications</a:t>
            </a:r>
            <a:endParaRPr b="0" lang="en-US" sz="2800" spc="-1" strike="noStrike">
              <a:solidFill>
                <a:srgbClr val="000000"/>
              </a:solidFill>
              <a:latin typeface="Calibri"/>
            </a:endParaRPr>
          </a:p>
          <a:p>
            <a:pPr>
              <a:lnSpc>
                <a:spcPct val="100000"/>
              </a:lnSpc>
            </a:pPr>
            <a:r>
              <a:rPr b="0" lang="en-IN" sz="2800" spc="-1" strike="noStrike">
                <a:solidFill>
                  <a:srgbClr val="000000"/>
                </a:solidFill>
                <a:latin typeface="Times New Roman"/>
              </a:rPr>
              <a:t>2.      </a:t>
            </a:r>
            <a:r>
              <a:rPr b="1" lang="en-IN" sz="2800" spc="-1" strike="noStrike">
                <a:solidFill>
                  <a:srgbClr val="000000"/>
                </a:solidFill>
                <a:latin typeface="Times New Roman"/>
              </a:rPr>
              <a:t>MegaAVR</a:t>
            </a:r>
            <a:r>
              <a:rPr b="0" lang="en-IN" sz="2800" spc="-1" strike="noStrike">
                <a:solidFill>
                  <a:srgbClr val="000000"/>
                </a:solidFill>
                <a:latin typeface="Times New Roman"/>
              </a:rPr>
              <a:t> – These are the most popular ones having good amount of memory (upto 256 KB), higher number of inbuilt peripherals and suitable for moderate to complex applications.</a:t>
            </a:r>
            <a:endParaRPr b="0" lang="en-US" sz="2800" spc="-1" strike="noStrike">
              <a:solidFill>
                <a:srgbClr val="000000"/>
              </a:solidFill>
              <a:latin typeface="Calibri"/>
            </a:endParaRPr>
          </a:p>
          <a:p>
            <a:pPr>
              <a:lnSpc>
                <a:spcPct val="100000"/>
              </a:lnSpc>
            </a:pPr>
            <a:r>
              <a:rPr b="0" lang="en-IN" sz="2800" spc="-1" strike="noStrike">
                <a:solidFill>
                  <a:srgbClr val="000000"/>
                </a:solidFill>
                <a:latin typeface="Times New Roman"/>
              </a:rPr>
              <a:t>3.      </a:t>
            </a:r>
            <a:r>
              <a:rPr b="1" lang="en-IN" sz="2800" spc="-1" strike="noStrike">
                <a:solidFill>
                  <a:srgbClr val="000000"/>
                </a:solidFill>
                <a:latin typeface="Times New Roman"/>
              </a:rPr>
              <a:t>XmegaAVR</a:t>
            </a:r>
            <a:r>
              <a:rPr b="0" lang="en-IN" sz="2800" spc="-1" strike="noStrike">
                <a:solidFill>
                  <a:srgbClr val="000000"/>
                </a:solidFill>
                <a:latin typeface="Times New Roman"/>
              </a:rPr>
              <a:t> – Used commercially for complex applications, which require large program memory and high speed.</a:t>
            </a: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itle 1_11"/>
          <p:cNvSpPr txBox="1"/>
          <p:nvPr/>
        </p:nvSpPr>
        <p:spPr>
          <a:xfrm>
            <a:off x="838080" y="838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ARM cortex</a:t>
            </a:r>
            <a:r>
              <a:rPr b="1" lang="en-IN" sz="4400" spc="-1" strike="noStrike">
                <a:solidFill>
                  <a:srgbClr val="000000"/>
                </a:solidFill>
                <a:latin typeface="Calibri Light"/>
              </a:rPr>
              <a:t> series</a:t>
            </a:r>
            <a:endParaRPr b="0" lang="en-US" sz="4400" spc="-1" strike="noStrike">
              <a:solidFill>
                <a:srgbClr val="000000"/>
              </a:solidFill>
              <a:latin typeface="Calibri"/>
            </a:endParaRPr>
          </a:p>
        </p:txBody>
      </p:sp>
      <p:sp>
        <p:nvSpPr>
          <p:cNvPr id="252" name="Content Placeholder 2_5"/>
          <p:cNvSpPr txBox="1"/>
          <p:nvPr/>
        </p:nvSpPr>
        <p:spPr>
          <a:xfrm>
            <a:off x="751680" y="125352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ARM cortex is a complicated microcontroller within the ARM family that has ARMv7 design. There are 3 subfamilies within the ARM cortex family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3200" spc="-1" strike="noStrike">
                <a:solidFill>
                  <a:srgbClr val="000000"/>
                </a:solidFill>
                <a:latin typeface="Calibri"/>
              </a:rPr>
              <a:t>ARM Cortex Ax-series</a:t>
            </a:r>
            <a:endParaRPr b="0" lang="en-US" sz="32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3200" spc="-1" strike="noStrike">
                <a:solidFill>
                  <a:srgbClr val="000000"/>
                </a:solidFill>
                <a:latin typeface="Calibri"/>
              </a:rPr>
              <a:t>ARM-Cortex Rx-series</a:t>
            </a:r>
            <a:endParaRPr b="0" lang="en-US" sz="32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3200" spc="-1" strike="noStrike">
                <a:solidFill>
                  <a:srgbClr val="000000"/>
                </a:solidFill>
                <a:latin typeface="Calibri"/>
              </a:rPr>
              <a:t>ARM-Cortex Mx-series</a:t>
            </a:r>
            <a:endParaRPr b="0" lang="en-US" sz="3200" spc="-1" strike="noStrike">
              <a:solidFill>
                <a:srgbClr val="000000"/>
              </a:solidFill>
              <a:latin typeface="Calibri"/>
            </a:endParaRPr>
          </a:p>
          <a:p>
            <a:pPr>
              <a:lnSpc>
                <a:spcPct val="90000"/>
              </a:lnSpc>
              <a:spcBef>
                <a:spcPts val="1001"/>
              </a:spcBef>
              <a:tabLst>
                <a:tab algn="l" pos="0"/>
              </a:tabLst>
            </a:pPr>
            <a:endParaRPr b="0" lang="en-US" sz="3200" spc="-1" strike="noStrike">
              <a:solidFill>
                <a:srgbClr val="000000"/>
              </a:solidFill>
              <a:latin typeface="Calibri"/>
            </a:endParaRPr>
          </a:p>
        </p:txBody>
      </p:sp>
      <p:sp>
        <p:nvSpPr>
          <p:cNvPr id="253" name="Date Placeholder 3_9"/>
          <p:cNvSpPr txBox="1"/>
          <p:nvPr/>
        </p:nvSpPr>
        <p:spPr>
          <a:xfrm>
            <a:off x="838080" y="6356520"/>
            <a:ext cx="2742840" cy="364680"/>
          </a:xfrm>
          <a:prstGeom prst="rect">
            <a:avLst/>
          </a:prstGeom>
          <a:noFill/>
          <a:ln w="0">
            <a:noFill/>
          </a:ln>
        </p:spPr>
        <p:txBody>
          <a:bodyPr anchor="ctr">
            <a:noAutofit/>
          </a:bodyPr>
          <a:p>
            <a:pPr>
              <a:lnSpc>
                <a:spcPct val="100000"/>
              </a:lnSpc>
            </a:pPr>
            <a:fld id="{AC0A1E29-E7DC-495A-A734-E7466BF50908}" type="datetime1">
              <a:rPr b="0" lang="en-US" sz="1200" spc="-1" strike="noStrike">
                <a:solidFill>
                  <a:srgbClr val="8b8b8b"/>
                </a:solidFill>
                <a:latin typeface="Calibri"/>
              </a:rPr>
              <a:t>05/18/2021</a:t>
            </a:fld>
            <a:endParaRPr b="0" lang="en-US" sz="1200" spc="-1" strike="noStrike">
              <a:latin typeface="Times New Roman"/>
            </a:endParaRPr>
          </a:p>
        </p:txBody>
      </p:sp>
      <p:sp>
        <p:nvSpPr>
          <p:cNvPr id="254" name="Footer Placeholder 4_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55" name="Slide Number Placeholder 5_9"/>
          <p:cNvSpPr txBox="1"/>
          <p:nvPr/>
        </p:nvSpPr>
        <p:spPr>
          <a:xfrm>
            <a:off x="8610480" y="6356520"/>
            <a:ext cx="2742840" cy="364680"/>
          </a:xfrm>
          <a:prstGeom prst="rect">
            <a:avLst/>
          </a:prstGeom>
          <a:noFill/>
          <a:ln w="0">
            <a:noFill/>
          </a:ln>
        </p:spPr>
        <p:txBody>
          <a:bodyPr anchor="ctr">
            <a:noAutofit/>
          </a:bodyPr>
          <a:p>
            <a:pPr algn="r">
              <a:lnSpc>
                <a:spcPct val="100000"/>
              </a:lnSpc>
            </a:pPr>
            <a:fld id="{126E9957-82F4-433C-AEC8-0F138CA27254}" type="slidenum">
              <a:rPr b="0" lang="en-US" sz="1200" spc="-1" strike="noStrike">
                <a:solidFill>
                  <a:srgbClr val="8b8b8b"/>
                </a:solidFill>
                <a:latin typeface="Calibri"/>
              </a:rPr>
              <a:t>&lt;number&gt;</a:t>
            </a:fld>
            <a:endParaRPr b="0" lang="en-US" sz="1200" spc="-1" strike="noStrike">
              <a:latin typeface="Times New Roman"/>
            </a:endParaRPr>
          </a:p>
        </p:txBody>
      </p:sp>
      <p:sp>
        <p:nvSpPr>
          <p:cNvPr id="256" name="Text Box 6_4"/>
          <p:cNvSpPr/>
          <p:nvPr/>
        </p:nvSpPr>
        <p:spPr>
          <a:xfrm>
            <a:off x="417240" y="5161320"/>
            <a:ext cx="1130508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a:t>
            </a:r>
            <a:r>
              <a:rPr b="0" lang="en-US" sz="1800" spc="-1" strike="noStrike">
                <a:solidFill>
                  <a:srgbClr val="000000"/>
                </a:solidFill>
                <a:latin typeface="Calibri"/>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itle 1_12"/>
          <p:cNvSpPr txBox="1"/>
          <p:nvPr/>
        </p:nvSpPr>
        <p:spPr>
          <a:xfrm>
            <a:off x="838080" y="1112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The ARM Architecture</a:t>
            </a:r>
            <a:endParaRPr b="0" lang="en-US" sz="4400" spc="-1" strike="noStrike">
              <a:solidFill>
                <a:srgbClr val="000000"/>
              </a:solidFill>
              <a:latin typeface="Calibri"/>
            </a:endParaRPr>
          </a:p>
        </p:txBody>
      </p:sp>
      <p:sp>
        <p:nvSpPr>
          <p:cNvPr id="258" name="Content Placeholder 2_4"/>
          <p:cNvSpPr txBox="1"/>
          <p:nvPr/>
        </p:nvSpPr>
        <p:spPr>
          <a:xfrm>
            <a:off x="838080" y="1144800"/>
            <a:ext cx="10515240" cy="5211720"/>
          </a:xfrm>
          <a:prstGeom prst="rect">
            <a:avLst/>
          </a:prstGeom>
          <a:noFill/>
          <a:ln w="0">
            <a:noFill/>
          </a:ln>
        </p:spPr>
        <p:txBody>
          <a:bodyPr>
            <a:normAutofit/>
          </a:bodyPr>
          <a:p>
            <a:pPr>
              <a:lnSpc>
                <a:spcPct val="90000"/>
              </a:lnSpc>
              <a:spcBef>
                <a:spcPts val="1001"/>
              </a:spcBef>
              <a:tabLst>
                <a:tab algn="l" pos="0"/>
              </a:tabLst>
            </a:pPr>
            <a:r>
              <a:rPr b="0" lang="en-US" sz="2800" spc="-1" strike="noStrike">
                <a:solidFill>
                  <a:srgbClr val="000000"/>
                </a:solidFill>
                <a:latin typeface="Calibri"/>
              </a:rPr>
              <a:t>The ARM Architecture</a:t>
            </a:r>
            <a:r>
              <a:rPr b="0" lang="en-IN" sz="2800" spc="-1" strike="noStrike">
                <a:solidFill>
                  <a:srgbClr val="000000"/>
                </a:solidFill>
                <a:latin typeface="Calibri"/>
              </a:rPr>
              <a:t> contains following units</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Arithmetic Logic Unit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Barrel shifter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Control unit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Register file</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259" name="Date Placeholder 3_8"/>
          <p:cNvSpPr txBox="1"/>
          <p:nvPr/>
        </p:nvSpPr>
        <p:spPr>
          <a:xfrm>
            <a:off x="838080" y="6356520"/>
            <a:ext cx="2742840" cy="364680"/>
          </a:xfrm>
          <a:prstGeom prst="rect">
            <a:avLst/>
          </a:prstGeom>
          <a:noFill/>
          <a:ln w="0">
            <a:noFill/>
          </a:ln>
        </p:spPr>
        <p:txBody>
          <a:bodyPr anchor="ctr">
            <a:noAutofit/>
          </a:bodyPr>
          <a:p>
            <a:pPr>
              <a:lnSpc>
                <a:spcPct val="100000"/>
              </a:lnSpc>
            </a:pPr>
            <a:fld id="{1D17170E-2716-437C-A0DF-F6BEAB8CC82C}" type="datetime1">
              <a:rPr b="0" lang="en-US" sz="1200" spc="-1" strike="noStrike">
                <a:solidFill>
                  <a:srgbClr val="8b8b8b"/>
                </a:solidFill>
                <a:latin typeface="Calibri"/>
              </a:rPr>
              <a:t>05/18/2021</a:t>
            </a:fld>
            <a:endParaRPr b="0" lang="en-US" sz="1200" spc="-1" strike="noStrike">
              <a:latin typeface="Times New Roman"/>
            </a:endParaRPr>
          </a:p>
        </p:txBody>
      </p:sp>
      <p:sp>
        <p:nvSpPr>
          <p:cNvPr id="260" name="Footer Placeholder 4_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61" name="Slide Number Placeholder 5_8"/>
          <p:cNvSpPr txBox="1"/>
          <p:nvPr/>
        </p:nvSpPr>
        <p:spPr>
          <a:xfrm>
            <a:off x="8610480" y="6356520"/>
            <a:ext cx="2742840" cy="364680"/>
          </a:xfrm>
          <a:prstGeom prst="rect">
            <a:avLst/>
          </a:prstGeom>
          <a:noFill/>
          <a:ln w="0">
            <a:noFill/>
          </a:ln>
        </p:spPr>
        <p:txBody>
          <a:bodyPr anchor="ctr">
            <a:noAutofit/>
          </a:bodyPr>
          <a:p>
            <a:pPr algn="r">
              <a:lnSpc>
                <a:spcPct val="100000"/>
              </a:lnSpc>
            </a:pPr>
            <a:fld id="{D55D1D27-B13F-4CFC-A498-2481F3BEAE44}" type="slidenum">
              <a:rPr b="0" lang="en-US" sz="1200" spc="-1" strike="noStrike">
                <a:solidFill>
                  <a:srgbClr val="8b8b8b"/>
                </a:solidFill>
                <a:latin typeface="Calibri"/>
              </a:rPr>
              <a:t>&lt;number&gt;</a:t>
            </a:fld>
            <a:endParaRPr b="0" lang="en-US" sz="1200" spc="-1" strike="noStrike">
              <a:latin typeface="Times New Roman"/>
            </a:endParaRPr>
          </a:p>
        </p:txBody>
      </p:sp>
      <p:sp>
        <p:nvSpPr>
          <p:cNvPr id="262" name="Text Box 6_7"/>
          <p:cNvSpPr/>
          <p:nvPr/>
        </p:nvSpPr>
        <p:spPr>
          <a:xfrm>
            <a:off x="330840" y="5615280"/>
            <a:ext cx="1130508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a:t>
            </a:r>
            <a:r>
              <a:rPr b="0" lang="en-US" sz="1800" spc="-1" strike="noStrike">
                <a:solidFill>
                  <a:srgbClr val="000000"/>
                </a:solidFill>
                <a:latin typeface="Calibri"/>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itle 1_13"/>
          <p:cNvSpPr txBox="1"/>
          <p:nvPr/>
        </p:nvSpPr>
        <p:spPr>
          <a:xfrm>
            <a:off x="838080" y="360360"/>
            <a:ext cx="10515240" cy="1279080"/>
          </a:xfrm>
          <a:prstGeom prst="rect">
            <a:avLst/>
          </a:prstGeom>
          <a:noFill/>
          <a:ln w="0">
            <a:noFill/>
          </a:ln>
        </p:spPr>
        <p:txBody>
          <a:bodyPr anchor="ctr">
            <a:normAutofit/>
          </a:bodyPr>
          <a:p>
            <a:pPr algn="ctr">
              <a:lnSpc>
                <a:spcPct val="90000"/>
              </a:lnSpc>
            </a:pPr>
            <a:r>
              <a:rPr b="0" lang="it-IT" sz="4400" spc="-1" strike="noStrike">
                <a:solidFill>
                  <a:srgbClr val="000000"/>
                </a:solidFill>
                <a:latin typeface="Casper Bold"/>
              </a:rPr>
              <a:t>ARM Registers</a:t>
            </a:r>
            <a:endParaRPr b="0" lang="en-US" sz="4400" spc="-1" strike="noStrike">
              <a:solidFill>
                <a:srgbClr val="000000"/>
              </a:solidFill>
              <a:latin typeface="Calibri"/>
            </a:endParaRPr>
          </a:p>
        </p:txBody>
      </p:sp>
      <p:sp>
        <p:nvSpPr>
          <p:cNvPr id="264" name="Slide Number Placeholder 3_2"/>
          <p:cNvSpPr txBox="1"/>
          <p:nvPr/>
        </p:nvSpPr>
        <p:spPr>
          <a:xfrm>
            <a:off x="8610480" y="6356520"/>
            <a:ext cx="2742840" cy="364680"/>
          </a:xfrm>
          <a:prstGeom prst="rect">
            <a:avLst/>
          </a:prstGeom>
          <a:noFill/>
          <a:ln w="0">
            <a:noFill/>
          </a:ln>
        </p:spPr>
        <p:txBody>
          <a:bodyPr anchor="ctr">
            <a:noAutofit/>
          </a:bodyPr>
          <a:p>
            <a:pPr algn="r">
              <a:lnSpc>
                <a:spcPct val="100000"/>
              </a:lnSpc>
            </a:pPr>
            <a:fld id="{E1B31781-5C86-4F4A-A653-4FA9770BC6E2}" type="slidenum">
              <a:rPr b="0" lang="en-US" sz="1200" spc="-1" strike="noStrike">
                <a:solidFill>
                  <a:srgbClr val="8b8b8b"/>
                </a:solidFill>
                <a:latin typeface="Calibri"/>
              </a:rPr>
              <a:t>&lt;number&gt;</a:t>
            </a:fld>
            <a:endParaRPr b="0" lang="en-US" sz="1200" spc="-1" strike="noStrike">
              <a:latin typeface="Times New Roman"/>
            </a:endParaRPr>
          </a:p>
        </p:txBody>
      </p:sp>
      <p:sp>
        <p:nvSpPr>
          <p:cNvPr id="265" name="Rectangle 5_2"/>
          <p:cNvSpPr/>
          <p:nvPr/>
        </p:nvSpPr>
        <p:spPr>
          <a:xfrm>
            <a:off x="838080" y="360360"/>
            <a:ext cx="10515240" cy="126324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pic>
        <p:nvPicPr>
          <p:cNvPr id="266" name="Picture 2_5" descr=""/>
          <p:cNvPicPr/>
          <p:nvPr/>
        </p:nvPicPr>
        <p:blipFill>
          <a:blip r:embed="rId1"/>
          <a:stretch/>
        </p:blipFill>
        <p:spPr>
          <a:xfrm>
            <a:off x="3746880" y="1946880"/>
            <a:ext cx="2618280" cy="40813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itle 1_14"/>
          <p:cNvSpPr txBox="1"/>
          <p:nvPr/>
        </p:nvSpPr>
        <p:spPr>
          <a:xfrm>
            <a:off x="838080" y="360360"/>
            <a:ext cx="10515240" cy="1279080"/>
          </a:xfrm>
          <a:prstGeom prst="rect">
            <a:avLst/>
          </a:prstGeom>
          <a:noFill/>
          <a:ln w="0">
            <a:noFill/>
          </a:ln>
        </p:spPr>
        <p:txBody>
          <a:bodyPr anchor="ctr">
            <a:normAutofit/>
          </a:bodyPr>
          <a:p>
            <a:pPr algn="ctr">
              <a:lnSpc>
                <a:spcPct val="90000"/>
              </a:lnSpc>
            </a:pPr>
            <a:r>
              <a:rPr b="0" lang="it-IT" sz="4400" spc="-1" strike="noStrike">
                <a:solidFill>
                  <a:srgbClr val="000000"/>
                </a:solidFill>
                <a:latin typeface="Casper Bold"/>
              </a:rPr>
              <a:t>Current Program Status Register</a:t>
            </a:r>
            <a:endParaRPr b="0" lang="en-US" sz="4400" spc="-1" strike="noStrike">
              <a:solidFill>
                <a:srgbClr val="000000"/>
              </a:solidFill>
              <a:latin typeface="Calibri"/>
            </a:endParaRPr>
          </a:p>
        </p:txBody>
      </p:sp>
      <p:sp>
        <p:nvSpPr>
          <p:cNvPr id="268" name="Slide Number Placeholder 3_5"/>
          <p:cNvSpPr txBox="1"/>
          <p:nvPr/>
        </p:nvSpPr>
        <p:spPr>
          <a:xfrm>
            <a:off x="8610480" y="6356520"/>
            <a:ext cx="2742840" cy="364680"/>
          </a:xfrm>
          <a:prstGeom prst="rect">
            <a:avLst/>
          </a:prstGeom>
          <a:noFill/>
          <a:ln w="0">
            <a:noFill/>
          </a:ln>
        </p:spPr>
        <p:txBody>
          <a:bodyPr anchor="ctr">
            <a:noAutofit/>
          </a:bodyPr>
          <a:p>
            <a:pPr algn="r">
              <a:lnSpc>
                <a:spcPct val="100000"/>
              </a:lnSpc>
            </a:pPr>
            <a:fld id="{346638A6-C5A6-41CF-BD05-28B81338410F}" type="slidenum">
              <a:rPr b="0" lang="en-US" sz="1200" spc="-1" strike="noStrike">
                <a:solidFill>
                  <a:srgbClr val="8b8b8b"/>
                </a:solidFill>
                <a:latin typeface="Calibri"/>
              </a:rPr>
              <a:t>&lt;number&gt;</a:t>
            </a:fld>
            <a:endParaRPr b="0" lang="en-US" sz="1200" spc="-1" strike="noStrike">
              <a:latin typeface="Times New Roman"/>
            </a:endParaRPr>
          </a:p>
        </p:txBody>
      </p:sp>
      <p:sp>
        <p:nvSpPr>
          <p:cNvPr id="269" name="Rectangle 5_5"/>
          <p:cNvSpPr/>
          <p:nvPr/>
        </p:nvSpPr>
        <p:spPr>
          <a:xfrm>
            <a:off x="838080" y="360360"/>
            <a:ext cx="10515240" cy="1263240"/>
          </a:xfrm>
          <a:prstGeom prst="rect">
            <a:avLst/>
          </a:prstGeom>
          <a:noFill/>
          <a:ln>
            <a:solidFill>
              <a:srgbClr val="000000">
                <a:lumMod val="50000"/>
                <a:lumOff val="50000"/>
              </a:srgbClr>
            </a:solidFill>
          </a:ln>
        </p:spPr>
        <p:style>
          <a:lnRef idx="2">
            <a:schemeClr val="accent1">
              <a:shade val="50000"/>
            </a:schemeClr>
          </a:lnRef>
          <a:fillRef idx="1">
            <a:schemeClr val="accent1"/>
          </a:fillRef>
          <a:effectRef idx="0">
            <a:schemeClr val="accent1"/>
          </a:effectRef>
          <a:fontRef idx="minor"/>
        </p:style>
      </p:sp>
      <p:pic>
        <p:nvPicPr>
          <p:cNvPr id="270" name="Content Placeholder 6_3" descr=""/>
          <p:cNvPicPr/>
          <p:nvPr/>
        </p:nvPicPr>
        <p:blipFill>
          <a:blip r:embed="rId1"/>
          <a:stretch/>
        </p:blipFill>
        <p:spPr>
          <a:xfrm>
            <a:off x="837720" y="2073960"/>
            <a:ext cx="10901160" cy="41256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itle 1_15"/>
          <p:cNvSpPr txBox="1"/>
          <p:nvPr/>
        </p:nvSpPr>
        <p:spPr>
          <a:xfrm>
            <a:off x="838080" y="365040"/>
            <a:ext cx="10515240" cy="132516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rPr>
              <a:t>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272" name="Content Placeholder 2_7"/>
          <p:cNvSpPr txBox="1"/>
          <p:nvPr/>
        </p:nvSpPr>
        <p:spPr>
          <a:xfrm>
            <a:off x="719280" y="140472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USER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FIQ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IRQ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SVC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UNDEFINED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ABORT Mode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Monitor Mode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73" name="Date Placeholder 3_11"/>
          <p:cNvSpPr txBox="1"/>
          <p:nvPr/>
        </p:nvSpPr>
        <p:spPr>
          <a:xfrm>
            <a:off x="838080" y="6356520"/>
            <a:ext cx="2742840" cy="364680"/>
          </a:xfrm>
          <a:prstGeom prst="rect">
            <a:avLst/>
          </a:prstGeom>
          <a:noFill/>
          <a:ln w="0">
            <a:noFill/>
          </a:ln>
        </p:spPr>
        <p:txBody>
          <a:bodyPr anchor="ctr">
            <a:noAutofit/>
          </a:bodyPr>
          <a:p>
            <a:pPr>
              <a:lnSpc>
                <a:spcPct val="100000"/>
              </a:lnSpc>
            </a:pPr>
            <a:fld id="{6CB1C20C-9C4C-4083-9B85-929D389EE775}" type="datetime1">
              <a:rPr b="0" lang="en-US" sz="1200" spc="-1" strike="noStrike">
                <a:solidFill>
                  <a:srgbClr val="8b8b8b"/>
                </a:solidFill>
                <a:latin typeface="Calibri"/>
              </a:rPr>
              <a:t>05/18/2021</a:t>
            </a:fld>
            <a:endParaRPr b="0" lang="en-US" sz="1200" spc="-1" strike="noStrike">
              <a:latin typeface="Times New Roman"/>
            </a:endParaRPr>
          </a:p>
        </p:txBody>
      </p:sp>
      <p:sp>
        <p:nvSpPr>
          <p:cNvPr id="274" name="Footer Placeholder 4_1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75" name="Slide Number Placeholder 5_11"/>
          <p:cNvSpPr txBox="1"/>
          <p:nvPr/>
        </p:nvSpPr>
        <p:spPr>
          <a:xfrm>
            <a:off x="8610480" y="6356520"/>
            <a:ext cx="2742840" cy="364680"/>
          </a:xfrm>
          <a:prstGeom prst="rect">
            <a:avLst/>
          </a:prstGeom>
          <a:noFill/>
          <a:ln w="0">
            <a:noFill/>
          </a:ln>
        </p:spPr>
        <p:txBody>
          <a:bodyPr anchor="ctr">
            <a:noAutofit/>
          </a:bodyPr>
          <a:p>
            <a:pPr algn="r">
              <a:lnSpc>
                <a:spcPct val="100000"/>
              </a:lnSpc>
            </a:pPr>
            <a:fld id="{C4DAA4B9-4B98-44C5-867F-1D20A44EB86A}" type="slidenum">
              <a:rPr b="0" lang="en-US" sz="1200" spc="-1" strike="noStrike">
                <a:solidFill>
                  <a:srgbClr val="8b8b8b"/>
                </a:solidFill>
                <a:latin typeface="Calibri"/>
              </a:rPr>
              <a:t>&lt;number&gt;</a:t>
            </a:fld>
            <a:endParaRPr b="0" lang="en-US" sz="1200" spc="-1" strike="noStrike">
              <a:latin typeface="Times New Roman"/>
            </a:endParaRPr>
          </a:p>
        </p:txBody>
      </p:sp>
      <p:sp>
        <p:nvSpPr>
          <p:cNvPr id="276" name="Text Box 6_6"/>
          <p:cNvSpPr/>
          <p:nvPr/>
        </p:nvSpPr>
        <p:spPr>
          <a:xfrm>
            <a:off x="551160" y="5442480"/>
            <a:ext cx="110887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a:t>
            </a:r>
            <a:r>
              <a:rPr b="0" lang="en-US" sz="1800" spc="-1" strike="noStrike">
                <a:solidFill>
                  <a:srgbClr val="000000"/>
                </a:solidFill>
                <a:latin typeface="Calibri"/>
              </a:rPr>
              <a:t>https://www.watelectronics.com/arm-processor-architecture-working/#:~:text=The%20ARM%20microcontroller%20stands%20for,Computers%20in%20the%20year%201985.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itle 1_16"/>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278" name="Date Placeholder 3_10"/>
          <p:cNvSpPr txBox="1"/>
          <p:nvPr/>
        </p:nvSpPr>
        <p:spPr>
          <a:xfrm>
            <a:off x="838080" y="6356520"/>
            <a:ext cx="2742840" cy="364680"/>
          </a:xfrm>
          <a:prstGeom prst="rect">
            <a:avLst/>
          </a:prstGeom>
          <a:noFill/>
          <a:ln w="0">
            <a:noFill/>
          </a:ln>
        </p:spPr>
        <p:txBody>
          <a:bodyPr anchor="ctr">
            <a:noAutofit/>
          </a:bodyPr>
          <a:p>
            <a:pPr>
              <a:lnSpc>
                <a:spcPct val="100000"/>
              </a:lnSpc>
            </a:pPr>
            <a:fld id="{F52C59AD-16C1-46D9-8A0B-A321BDF15FCC}" type="datetime1">
              <a:rPr b="0" lang="en-US" sz="1200" spc="-1" strike="noStrike">
                <a:solidFill>
                  <a:srgbClr val="8b8b8b"/>
                </a:solidFill>
                <a:latin typeface="Calibri"/>
              </a:rPr>
              <a:t>05/18/2021</a:t>
            </a:fld>
            <a:endParaRPr b="0" lang="en-US" sz="1200" spc="-1" strike="noStrike">
              <a:latin typeface="Times New Roman"/>
            </a:endParaRPr>
          </a:p>
        </p:txBody>
      </p:sp>
      <p:sp>
        <p:nvSpPr>
          <p:cNvPr id="279" name="Footer Placeholder 4_1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80" name="Slide Number Placeholder 5_10"/>
          <p:cNvSpPr txBox="1"/>
          <p:nvPr/>
        </p:nvSpPr>
        <p:spPr>
          <a:xfrm>
            <a:off x="8610480" y="6356520"/>
            <a:ext cx="2742840" cy="364680"/>
          </a:xfrm>
          <a:prstGeom prst="rect">
            <a:avLst/>
          </a:prstGeom>
          <a:noFill/>
          <a:ln w="0">
            <a:noFill/>
          </a:ln>
        </p:spPr>
        <p:txBody>
          <a:bodyPr anchor="ctr">
            <a:noAutofit/>
          </a:bodyPr>
          <a:p>
            <a:pPr algn="r">
              <a:lnSpc>
                <a:spcPct val="100000"/>
              </a:lnSpc>
            </a:pPr>
            <a:fld id="{213F7712-6E6C-4830-ACCD-A6CA5643AB68}"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81" name="Content Placeholder 6_2" descr=""/>
          <p:cNvPicPr/>
          <p:nvPr/>
        </p:nvPicPr>
        <p:blipFill>
          <a:blip r:embed="rId1"/>
          <a:stretch/>
        </p:blipFill>
        <p:spPr>
          <a:xfrm>
            <a:off x="3390840" y="1452960"/>
            <a:ext cx="5409720" cy="4284000"/>
          </a:xfrm>
          <a:prstGeom prst="rect">
            <a:avLst/>
          </a:prstGeom>
          <a:ln w="0">
            <a:noFill/>
          </a:ln>
        </p:spPr>
      </p:pic>
      <p:sp>
        <p:nvSpPr>
          <p:cNvPr id="282" name="Text Box 2_1"/>
          <p:cNvSpPr/>
          <p:nvPr/>
        </p:nvSpPr>
        <p:spPr>
          <a:xfrm>
            <a:off x="452880" y="6019200"/>
            <a:ext cx="1128600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IN" sz="1600" spc="-1" strike="noStrike">
                <a:solidFill>
                  <a:srgbClr val="0070c0"/>
                </a:solidFill>
                <a:latin typeface="Calibri"/>
              </a:rPr>
              <a:t>Link: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itle 1_17"/>
          <p:cNvSpPr txBox="1"/>
          <p:nvPr/>
        </p:nvSpPr>
        <p:spPr>
          <a:xfrm>
            <a:off x="838080" y="11628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284" name="Content Placeholder 2_6"/>
          <p:cNvSpPr txBox="1"/>
          <p:nvPr/>
        </p:nvSpPr>
        <p:spPr>
          <a:xfrm>
            <a:off x="838080" y="1977480"/>
            <a:ext cx="10515240" cy="2728800"/>
          </a:xfrm>
          <a:prstGeom prst="rect">
            <a:avLst/>
          </a:prstGeom>
          <a:noFill/>
          <a:ln w="0">
            <a:noFill/>
          </a:ln>
        </p:spPr>
        <p:txBody>
          <a:bodyPr>
            <a:normAutofit/>
          </a:bodyPr>
          <a:p>
            <a:pPr>
              <a:lnSpc>
                <a:spcPct val="90000"/>
              </a:lnSpc>
              <a:spcBef>
                <a:spcPts val="1001"/>
              </a:spcBef>
              <a:tabLst>
                <a:tab algn="l" pos="0"/>
              </a:tabLst>
            </a:pPr>
            <a:r>
              <a:rPr b="1" lang="en-US" sz="2800" spc="-1" strike="noStrike">
                <a:solidFill>
                  <a:srgbClr val="000000"/>
                </a:solidFill>
                <a:latin typeface="Calibri"/>
              </a:rPr>
              <a:t>USER Mode:</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user mode is a normal mode, which has the least number of registers. </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It doesn’t have SPSR and has limited access to the CPSR.</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285" name="Date Placeholder 3_13"/>
          <p:cNvSpPr txBox="1"/>
          <p:nvPr/>
        </p:nvSpPr>
        <p:spPr>
          <a:xfrm>
            <a:off x="838080" y="6356520"/>
            <a:ext cx="2742840" cy="364680"/>
          </a:xfrm>
          <a:prstGeom prst="rect">
            <a:avLst/>
          </a:prstGeom>
          <a:noFill/>
          <a:ln w="0">
            <a:noFill/>
          </a:ln>
        </p:spPr>
        <p:txBody>
          <a:bodyPr anchor="ctr">
            <a:noAutofit/>
          </a:bodyPr>
          <a:p>
            <a:pPr>
              <a:lnSpc>
                <a:spcPct val="100000"/>
              </a:lnSpc>
            </a:pPr>
            <a:fld id="{B88F4645-4925-4303-9487-B2E6901D5D04}" type="datetime1">
              <a:rPr b="0" lang="en-US" sz="1200" spc="-1" strike="noStrike">
                <a:solidFill>
                  <a:srgbClr val="8b8b8b"/>
                </a:solidFill>
                <a:latin typeface="Calibri"/>
              </a:rPr>
              <a:t>05/18/2021</a:t>
            </a:fld>
            <a:endParaRPr b="0" lang="en-US" sz="1200" spc="-1" strike="noStrike">
              <a:latin typeface="Times New Roman"/>
            </a:endParaRPr>
          </a:p>
        </p:txBody>
      </p:sp>
      <p:sp>
        <p:nvSpPr>
          <p:cNvPr id="286" name="Footer Placeholder 4_1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87" name="Slide Number Placeholder 5_13"/>
          <p:cNvSpPr txBox="1"/>
          <p:nvPr/>
        </p:nvSpPr>
        <p:spPr>
          <a:xfrm>
            <a:off x="8610480" y="6356520"/>
            <a:ext cx="2742840" cy="364680"/>
          </a:xfrm>
          <a:prstGeom prst="rect">
            <a:avLst/>
          </a:prstGeom>
          <a:noFill/>
          <a:ln w="0">
            <a:noFill/>
          </a:ln>
        </p:spPr>
        <p:txBody>
          <a:bodyPr anchor="ctr">
            <a:noAutofit/>
          </a:bodyPr>
          <a:p>
            <a:pPr algn="r">
              <a:lnSpc>
                <a:spcPct val="100000"/>
              </a:lnSpc>
            </a:pPr>
            <a:fld id="{C132E3E0-430A-4A2D-BDA4-34E4AC7100F6}" type="slidenum">
              <a:rPr b="0" lang="en-US" sz="1200" spc="-1" strike="noStrike">
                <a:solidFill>
                  <a:srgbClr val="8b8b8b"/>
                </a:solidFill>
                <a:latin typeface="Calibri"/>
              </a:rPr>
              <a:t>&lt;number&gt;</a:t>
            </a:fld>
            <a:endParaRPr b="0" lang="en-US" sz="1200" spc="-1" strike="noStrike">
              <a:latin typeface="Times New Roman"/>
            </a:endParaRPr>
          </a:p>
        </p:txBody>
      </p:sp>
      <p:sp>
        <p:nvSpPr>
          <p:cNvPr id="288" name="Text Box 6_9"/>
          <p:cNvSpPr/>
          <p:nvPr/>
        </p:nvSpPr>
        <p:spPr>
          <a:xfrm>
            <a:off x="452880" y="60192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itle 1_18"/>
          <p:cNvSpPr txBox="1"/>
          <p:nvPr/>
        </p:nvSpPr>
        <p:spPr>
          <a:xfrm>
            <a:off x="838080" y="36504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290" name="Content Placeholder 2_9"/>
          <p:cNvSpPr txBox="1"/>
          <p:nvPr/>
        </p:nvSpPr>
        <p:spPr>
          <a:xfrm>
            <a:off x="838080" y="1825560"/>
            <a:ext cx="10515240" cy="4350960"/>
          </a:xfrm>
          <a:prstGeom prst="rect">
            <a:avLst/>
          </a:prstGeom>
          <a:noFill/>
          <a:ln w="0">
            <a:noFill/>
          </a:ln>
        </p:spPr>
        <p:txBody>
          <a:bodyPr>
            <a:noAutofit/>
          </a:bodyPr>
          <a:p>
            <a:pPr>
              <a:lnSpc>
                <a:spcPct val="90000"/>
              </a:lnSpc>
              <a:spcBef>
                <a:spcPts val="1001"/>
              </a:spcBef>
              <a:tabLst>
                <a:tab algn="l" pos="0"/>
              </a:tabLst>
            </a:pPr>
            <a:r>
              <a:rPr b="1" lang="en-US" sz="2800" spc="-1" strike="noStrike">
                <a:solidFill>
                  <a:srgbClr val="000000"/>
                </a:solidFill>
                <a:latin typeface="Calibri"/>
              </a:rPr>
              <a:t>FIQ and IRQ:</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and IRQ are the two interrupt caused modes of the CPU.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is processing interrupt and IRQ is standard interrupt.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FIQ mode has additional five banked registers to provide more flexibility and high performance when critical interrupts are handled.</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291" name="Date Placeholder 3_12"/>
          <p:cNvSpPr txBox="1"/>
          <p:nvPr/>
        </p:nvSpPr>
        <p:spPr>
          <a:xfrm>
            <a:off x="838080" y="6356520"/>
            <a:ext cx="2742840" cy="364680"/>
          </a:xfrm>
          <a:prstGeom prst="rect">
            <a:avLst/>
          </a:prstGeom>
          <a:noFill/>
          <a:ln w="0">
            <a:noFill/>
          </a:ln>
        </p:spPr>
        <p:txBody>
          <a:bodyPr anchor="ctr">
            <a:noAutofit/>
          </a:bodyPr>
          <a:p>
            <a:pPr>
              <a:lnSpc>
                <a:spcPct val="100000"/>
              </a:lnSpc>
            </a:pPr>
            <a:fld id="{9460B452-C9C9-41CD-B9F3-C4FD17EEC430}" type="datetime1">
              <a:rPr b="0" lang="en-US" sz="1200" spc="-1" strike="noStrike">
                <a:solidFill>
                  <a:srgbClr val="8b8b8b"/>
                </a:solidFill>
                <a:latin typeface="Calibri"/>
              </a:rPr>
              <a:t>05/18/2021</a:t>
            </a:fld>
            <a:endParaRPr b="0" lang="en-US" sz="1200" spc="-1" strike="noStrike">
              <a:latin typeface="Times New Roman"/>
            </a:endParaRPr>
          </a:p>
        </p:txBody>
      </p:sp>
      <p:sp>
        <p:nvSpPr>
          <p:cNvPr id="292" name="Footer Placeholder 4_1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93" name="Slide Number Placeholder 5_12"/>
          <p:cNvSpPr txBox="1"/>
          <p:nvPr/>
        </p:nvSpPr>
        <p:spPr>
          <a:xfrm>
            <a:off x="8610480" y="6356520"/>
            <a:ext cx="2742840" cy="364680"/>
          </a:xfrm>
          <a:prstGeom prst="rect">
            <a:avLst/>
          </a:prstGeom>
          <a:noFill/>
          <a:ln w="0">
            <a:noFill/>
          </a:ln>
        </p:spPr>
        <p:txBody>
          <a:bodyPr anchor="ctr">
            <a:noAutofit/>
          </a:bodyPr>
          <a:p>
            <a:pPr algn="r">
              <a:lnSpc>
                <a:spcPct val="100000"/>
              </a:lnSpc>
            </a:pPr>
            <a:fld id="{D8CFFCE3-5072-4C4E-BB36-3362719518F4}" type="slidenum">
              <a:rPr b="0" lang="en-US" sz="1200" spc="-1" strike="noStrike">
                <a:solidFill>
                  <a:srgbClr val="8b8b8b"/>
                </a:solidFill>
                <a:latin typeface="Calibri"/>
              </a:rPr>
              <a:t>&lt;number&gt;</a:t>
            </a:fld>
            <a:endParaRPr b="0" lang="en-US" sz="1200" spc="-1" strike="noStrike">
              <a:latin typeface="Times New Roman"/>
            </a:endParaRPr>
          </a:p>
        </p:txBody>
      </p:sp>
      <p:sp>
        <p:nvSpPr>
          <p:cNvPr id="294" name="Text Box 6_8"/>
          <p:cNvSpPr/>
          <p:nvPr/>
        </p:nvSpPr>
        <p:spPr>
          <a:xfrm>
            <a:off x="452880" y="60300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itle 1_19"/>
          <p:cNvSpPr txBox="1"/>
          <p:nvPr/>
        </p:nvSpPr>
        <p:spPr>
          <a:xfrm>
            <a:off x="838080" y="23508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296" name="Content Placeholder 2_8"/>
          <p:cNvSpPr txBox="1"/>
          <p:nvPr/>
        </p:nvSpPr>
        <p:spPr>
          <a:xfrm>
            <a:off x="730080" y="1560960"/>
            <a:ext cx="10515240" cy="3692160"/>
          </a:xfrm>
          <a:prstGeom prst="rect">
            <a:avLst/>
          </a:prstGeom>
          <a:noFill/>
          <a:ln w="0">
            <a:noFill/>
          </a:ln>
        </p:spPr>
        <p:txBody>
          <a:bodyPr>
            <a:noAutofit/>
          </a:bodyPr>
          <a:p>
            <a:pPr>
              <a:lnSpc>
                <a:spcPct val="90000"/>
              </a:lnSpc>
              <a:spcBef>
                <a:spcPts val="1001"/>
              </a:spcBef>
              <a:tabLst>
                <a:tab algn="l" pos="0"/>
              </a:tabLst>
            </a:pPr>
            <a:r>
              <a:rPr b="1" lang="en-US" sz="2800" spc="-1" strike="noStrike">
                <a:solidFill>
                  <a:srgbClr val="000000"/>
                </a:solidFill>
                <a:latin typeface="Calibri"/>
              </a:rPr>
              <a:t>SVC Mode:</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Supervisor mode is the software interrupt mode of the processor to start up or reset.</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r>
              <a:rPr b="1" lang="en-US" sz="2800" spc="-1" strike="noStrike">
                <a:solidFill>
                  <a:srgbClr val="000000"/>
                </a:solidFill>
                <a:latin typeface="Calibri"/>
              </a:rPr>
              <a:t>Undefined Mode: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T</a:t>
            </a:r>
            <a:r>
              <a:rPr b="0" lang="en-US" sz="2800" spc="-1" strike="noStrike">
                <a:solidFill>
                  <a:srgbClr val="000000"/>
                </a:solidFill>
                <a:latin typeface="Calibri"/>
              </a:rPr>
              <a:t>he Undefined mode traps when illegal instructions are executed.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ARM core consists of 32-bit data bus and faster data flow.</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297" name="Date Placeholder 3_15"/>
          <p:cNvSpPr txBox="1"/>
          <p:nvPr/>
        </p:nvSpPr>
        <p:spPr>
          <a:xfrm>
            <a:off x="838080" y="6356520"/>
            <a:ext cx="2742840" cy="364680"/>
          </a:xfrm>
          <a:prstGeom prst="rect">
            <a:avLst/>
          </a:prstGeom>
          <a:noFill/>
          <a:ln w="0">
            <a:noFill/>
          </a:ln>
        </p:spPr>
        <p:txBody>
          <a:bodyPr anchor="ctr">
            <a:noAutofit/>
          </a:bodyPr>
          <a:p>
            <a:pPr>
              <a:lnSpc>
                <a:spcPct val="100000"/>
              </a:lnSpc>
            </a:pPr>
            <a:fld id="{1435D6DB-A57F-4BBF-9946-892CCF067C4C}" type="datetime1">
              <a:rPr b="0" lang="en-US" sz="1200" spc="-1" strike="noStrike">
                <a:solidFill>
                  <a:srgbClr val="8b8b8b"/>
                </a:solidFill>
                <a:latin typeface="Calibri"/>
              </a:rPr>
              <a:t>05/18/2021</a:t>
            </a:fld>
            <a:endParaRPr b="0" lang="en-US" sz="1200" spc="-1" strike="noStrike">
              <a:latin typeface="Times New Roman"/>
            </a:endParaRPr>
          </a:p>
        </p:txBody>
      </p:sp>
      <p:sp>
        <p:nvSpPr>
          <p:cNvPr id="298" name="Footer Placeholder 4_1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299" name="Slide Number Placeholder 5_15"/>
          <p:cNvSpPr txBox="1"/>
          <p:nvPr/>
        </p:nvSpPr>
        <p:spPr>
          <a:xfrm>
            <a:off x="8610480" y="6356520"/>
            <a:ext cx="2742840" cy="364680"/>
          </a:xfrm>
          <a:prstGeom prst="rect">
            <a:avLst/>
          </a:prstGeom>
          <a:noFill/>
          <a:ln w="0">
            <a:noFill/>
          </a:ln>
        </p:spPr>
        <p:txBody>
          <a:bodyPr anchor="ctr">
            <a:noAutofit/>
          </a:bodyPr>
          <a:p>
            <a:pPr algn="r">
              <a:lnSpc>
                <a:spcPct val="100000"/>
              </a:lnSpc>
            </a:pPr>
            <a:fld id="{A95D5C71-A1BD-42CC-9458-B1596B28AEFC}" type="slidenum">
              <a:rPr b="0" lang="en-US" sz="1200" spc="-1" strike="noStrike">
                <a:solidFill>
                  <a:srgbClr val="8b8b8b"/>
                </a:solidFill>
                <a:latin typeface="Calibri"/>
              </a:rPr>
              <a:t>&lt;number&gt;</a:t>
            </a:fld>
            <a:endParaRPr b="0" lang="en-US" sz="1200" spc="-1" strike="noStrike">
              <a:latin typeface="Times New Roman"/>
            </a:endParaRPr>
          </a:p>
        </p:txBody>
      </p:sp>
      <p:sp>
        <p:nvSpPr>
          <p:cNvPr id="300" name="Text Box 6_11"/>
          <p:cNvSpPr/>
          <p:nvPr/>
        </p:nvSpPr>
        <p:spPr>
          <a:xfrm>
            <a:off x="452880" y="60192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itle 1_20"/>
          <p:cNvSpPr txBox="1"/>
          <p:nvPr/>
        </p:nvSpPr>
        <p:spPr>
          <a:xfrm>
            <a:off x="838080" y="25164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ARM Microcontroller Register Modes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302" name="Content Placeholder 2_11"/>
          <p:cNvSpPr txBox="1"/>
          <p:nvPr/>
        </p:nvSpPr>
        <p:spPr>
          <a:xfrm>
            <a:off x="838080" y="1577520"/>
            <a:ext cx="10515240" cy="4599720"/>
          </a:xfrm>
          <a:prstGeom prst="rect">
            <a:avLst/>
          </a:prstGeom>
          <a:noFill/>
          <a:ln w="0">
            <a:noFill/>
          </a:ln>
        </p:spPr>
        <p:txBody>
          <a:bodyPr>
            <a:normAutofit fontScale="73000"/>
          </a:bodyPr>
          <a:p>
            <a:pPr>
              <a:lnSpc>
                <a:spcPct val="90000"/>
              </a:lnSpc>
              <a:spcBef>
                <a:spcPts val="1001"/>
              </a:spcBef>
              <a:tabLst>
                <a:tab algn="l" pos="0"/>
              </a:tabLst>
            </a:pPr>
            <a:r>
              <a:rPr b="1" lang="en-US" sz="2800" spc="-1" strike="noStrike">
                <a:solidFill>
                  <a:srgbClr val="000000"/>
                </a:solidFill>
                <a:latin typeface="Calibri"/>
              </a:rPr>
              <a:t>THUMB Mode:</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In THUMB mode 32-bit data is divided into 16-bits and increases the processing speed.</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r>
              <a:rPr b="1" lang="en-US" sz="2800" spc="-1" strike="noStrike">
                <a:solidFill>
                  <a:srgbClr val="000000"/>
                </a:solidFill>
                <a:latin typeface="Calibri"/>
              </a:rPr>
              <a:t>THUMB-2 Mode:</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In THUMB-2 mode the instructions can be  either 16-bit or 32-bit and it increases the performance of the ARM cortex –M3 microcontroller.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 ARM cortex-m3 microcontroller uses only THUMB-2 instructions.</a:t>
            </a:r>
            <a:endParaRPr b="0" lang="en-US" sz="2800" spc="-1" strike="noStrike">
              <a:solidFill>
                <a:srgbClr val="000000"/>
              </a:solidFill>
              <a:latin typeface="Calibri"/>
            </a:endParaRPr>
          </a:p>
        </p:txBody>
      </p:sp>
      <p:sp>
        <p:nvSpPr>
          <p:cNvPr id="303" name="Date Placeholder 3_14"/>
          <p:cNvSpPr txBox="1"/>
          <p:nvPr/>
        </p:nvSpPr>
        <p:spPr>
          <a:xfrm>
            <a:off x="838080" y="6356520"/>
            <a:ext cx="2742840" cy="364680"/>
          </a:xfrm>
          <a:prstGeom prst="rect">
            <a:avLst/>
          </a:prstGeom>
          <a:noFill/>
          <a:ln w="0">
            <a:noFill/>
          </a:ln>
        </p:spPr>
        <p:txBody>
          <a:bodyPr anchor="ctr">
            <a:noAutofit/>
          </a:bodyPr>
          <a:p>
            <a:pPr>
              <a:lnSpc>
                <a:spcPct val="100000"/>
              </a:lnSpc>
            </a:pPr>
            <a:fld id="{C3739C1E-4787-4A8F-989F-6E02000E79B9}" type="datetime1">
              <a:rPr b="0" lang="en-US" sz="1200" spc="-1" strike="noStrike">
                <a:solidFill>
                  <a:srgbClr val="8b8b8b"/>
                </a:solidFill>
                <a:latin typeface="Calibri"/>
              </a:rPr>
              <a:t>05/18/2021</a:t>
            </a:fld>
            <a:endParaRPr b="0" lang="en-US" sz="1200" spc="-1" strike="noStrike">
              <a:latin typeface="Times New Roman"/>
            </a:endParaRPr>
          </a:p>
        </p:txBody>
      </p:sp>
      <p:sp>
        <p:nvSpPr>
          <p:cNvPr id="304" name="Footer Placeholder 4_1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05" name="Slide Number Placeholder 5_14"/>
          <p:cNvSpPr txBox="1"/>
          <p:nvPr/>
        </p:nvSpPr>
        <p:spPr>
          <a:xfrm>
            <a:off x="8610480" y="6356520"/>
            <a:ext cx="2742840" cy="364680"/>
          </a:xfrm>
          <a:prstGeom prst="rect">
            <a:avLst/>
          </a:prstGeom>
          <a:noFill/>
          <a:ln w="0">
            <a:noFill/>
          </a:ln>
        </p:spPr>
        <p:txBody>
          <a:bodyPr anchor="ctr">
            <a:noAutofit/>
          </a:bodyPr>
          <a:p>
            <a:pPr algn="r">
              <a:lnSpc>
                <a:spcPct val="100000"/>
              </a:lnSpc>
            </a:pPr>
            <a:fld id="{4DB3D275-372C-4AFB-9984-529564737C13}" type="slidenum">
              <a:rPr b="0" lang="en-US" sz="1200" spc="-1" strike="noStrike">
                <a:solidFill>
                  <a:srgbClr val="8b8b8b"/>
                </a:solidFill>
                <a:latin typeface="Calibri"/>
              </a:rPr>
              <a:t>&lt;number&gt;</a:t>
            </a:fld>
            <a:endParaRPr b="0" lang="en-US" sz="1200" spc="-1" strike="noStrike">
              <a:latin typeface="Times New Roman"/>
            </a:endParaRPr>
          </a:p>
        </p:txBody>
      </p:sp>
      <p:sp>
        <p:nvSpPr>
          <p:cNvPr id="306" name="Text Box 6_10"/>
          <p:cNvSpPr/>
          <p:nvPr/>
        </p:nvSpPr>
        <p:spPr>
          <a:xfrm>
            <a:off x="452880" y="60192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35" name="Text Placeholder 2"/>
          <p:cNvSpPr txBox="1"/>
          <p:nvPr/>
        </p:nvSpPr>
        <p:spPr>
          <a:xfrm>
            <a:off x="1219320" y="1981080"/>
            <a:ext cx="9981720" cy="3939120"/>
          </a:xfrm>
          <a:prstGeom prst="rect">
            <a:avLst/>
          </a:prstGeom>
          <a:noFill/>
          <a:ln w="0">
            <a:noFill/>
          </a:ln>
        </p:spPr>
        <p:txBody>
          <a:bodyPr lIns="0" rIns="0" tIns="0" bIns="0">
            <a:noAutofit/>
          </a:bodyPr>
          <a:p>
            <a:pPr marL="457200" indent="-456840" algn="just">
              <a:lnSpc>
                <a:spcPct val="100000"/>
              </a:lnSpc>
              <a:buClr>
                <a:srgbClr val="000000"/>
              </a:buClr>
              <a:buFont typeface="Arial"/>
              <a:buChar char="•"/>
            </a:pPr>
            <a:r>
              <a:rPr b="0" lang="en-IN" sz="2800" spc="-1" strike="noStrike">
                <a:solidFill>
                  <a:srgbClr val="000000"/>
                </a:solidFill>
                <a:latin typeface="Times New Roman"/>
              </a:rPr>
              <a:t>AVR is an 8-bit microcontroller belonging to the family of Reduced Instruction Set Computer (</a:t>
            </a:r>
            <a:r>
              <a:rPr b="1" lang="en-IN" sz="2800" spc="-1" strike="noStrike">
                <a:solidFill>
                  <a:srgbClr val="000000"/>
                </a:solidFill>
                <a:latin typeface="Times New Roman"/>
              </a:rPr>
              <a:t>RISC</a:t>
            </a:r>
            <a:r>
              <a:rPr b="0" lang="en-IN" sz="2800" spc="-1" strike="noStrike">
                <a:solidFill>
                  <a:srgbClr val="000000"/>
                </a:solidFill>
                <a:latin typeface="Times New Roman"/>
              </a:rPr>
              <a:t>). In RISC architecture the instruction set of the computer are not only fewer in number but also simpler and faster in operation.</a:t>
            </a:r>
            <a:endParaRPr b="0" lang="en-US" sz="2800" spc="-1" strike="noStrike">
              <a:solidFill>
                <a:srgbClr val="000000"/>
              </a:solidFill>
              <a:latin typeface="Calibri"/>
            </a:endParaRPr>
          </a:p>
          <a:p>
            <a:pPr marL="457200" indent="-456840" algn="just">
              <a:lnSpc>
                <a:spcPct val="100000"/>
              </a:lnSpc>
              <a:buClr>
                <a:srgbClr val="000000"/>
              </a:buClr>
              <a:buFont typeface="Arial"/>
              <a:buChar char="•"/>
            </a:pPr>
            <a:r>
              <a:rPr b="0" lang="en-IN" sz="2800" spc="-1" strike="noStrike">
                <a:solidFill>
                  <a:srgbClr val="000000"/>
                </a:solidFill>
                <a:latin typeface="Times New Roman"/>
              </a:rPr>
              <a:t>This means that the microcontroller is capable of transmitting and receiving 8-bit data. The input/output registers available are of 8-bits. The AVR family controllers have register based architecture which means that both the operands for an operation are stored in a register and the result of the operation is also stored in a register.</a:t>
            </a:r>
            <a:r>
              <a:rPr b="0" lang="en-IN" sz="3200" spc="-1" strike="noStrike">
                <a:solidFill>
                  <a:srgbClr val="000000"/>
                </a:solidFill>
                <a:latin typeface="Arial Black"/>
              </a:rPr>
              <a:t>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itle 1_21"/>
          <p:cNvSpPr txBox="1"/>
          <p:nvPr/>
        </p:nvSpPr>
        <p:spPr>
          <a:xfrm>
            <a:off x="838080" y="365040"/>
            <a:ext cx="10515240" cy="1325160"/>
          </a:xfrm>
          <a:prstGeom prst="rect">
            <a:avLst/>
          </a:prstGeom>
          <a:noFill/>
          <a:ln w="0">
            <a:noFill/>
          </a:ln>
        </p:spPr>
        <p:txBody>
          <a:bodyPr anchor="ctr">
            <a:noAutofit/>
          </a:bodyPr>
          <a:p>
            <a:pPr>
              <a:lnSpc>
                <a:spcPct val="90000"/>
              </a:lnSpc>
            </a:pPr>
            <a:r>
              <a:rPr b="1" lang="en-IN" sz="4400" spc="-1" strike="noStrike">
                <a:solidFill>
                  <a:srgbClr val="000000"/>
                </a:solidFill>
                <a:latin typeface="Calibri Light"/>
              </a:rPr>
              <a:t>R</a:t>
            </a:r>
            <a:r>
              <a:rPr b="1" lang="en-US" sz="4400" spc="-1" strike="noStrike">
                <a:solidFill>
                  <a:srgbClr val="000000"/>
                </a:solidFill>
                <a:latin typeface="Calibri Light"/>
              </a:rPr>
              <a:t>eserved </a:t>
            </a:r>
            <a:r>
              <a:rPr b="1" lang="en-IN" sz="4400" spc="-1" strike="noStrike">
                <a:solidFill>
                  <a:srgbClr val="000000"/>
                </a:solidFill>
                <a:latin typeface="Calibri Light"/>
              </a:rPr>
              <a:t>R</a:t>
            </a:r>
            <a:r>
              <a:rPr b="1" lang="en-US" sz="4400" spc="-1" strike="noStrike">
                <a:solidFill>
                  <a:srgbClr val="000000"/>
                </a:solidFill>
                <a:latin typeface="Calibri Light"/>
              </a:rPr>
              <a:t>egisters</a:t>
            </a:r>
            <a:endParaRPr b="0" lang="en-US" sz="4400" spc="-1" strike="noStrike">
              <a:solidFill>
                <a:srgbClr val="000000"/>
              </a:solidFill>
              <a:latin typeface="Calibri"/>
            </a:endParaRPr>
          </a:p>
        </p:txBody>
      </p:sp>
      <p:sp>
        <p:nvSpPr>
          <p:cNvPr id="308" name="Content Placeholder 2_10"/>
          <p:cNvSpPr txBox="1"/>
          <p:nvPr/>
        </p:nvSpPr>
        <p:spPr>
          <a:xfrm>
            <a:off x="838080" y="1501920"/>
            <a:ext cx="10515240" cy="4675320"/>
          </a:xfrm>
          <a:prstGeom prst="rect">
            <a:avLst/>
          </a:prstGeom>
          <a:noFill/>
          <a:ln w="0">
            <a:noFill/>
          </a:ln>
        </p:spPr>
        <p:txBody>
          <a:bodyPr>
            <a:normAutofit/>
          </a:bodyPr>
          <a:p>
            <a:pPr>
              <a:lnSpc>
                <a:spcPct val="90000"/>
              </a:lnSpc>
              <a:spcBef>
                <a:spcPts val="1001"/>
              </a:spcBef>
              <a:tabLst>
                <a:tab algn="l" pos="0"/>
              </a:tabLst>
            </a:pPr>
            <a:r>
              <a:rPr b="0" lang="en-US" sz="2800" spc="-1" strike="noStrike">
                <a:solidFill>
                  <a:srgbClr val="000000"/>
                </a:solidFill>
                <a:latin typeface="Calibri"/>
              </a:rPr>
              <a:t>Some of the registers are reserved in each mode for the specific use of the core. The reserved registers are</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Stack Pointer (SP).</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Link Register (LR).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Program Counter (PC).</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Current Program Status Register (CPSR).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Saved Program Status Register (SPSR).</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309" name="Date Placeholder 3_17"/>
          <p:cNvSpPr txBox="1"/>
          <p:nvPr/>
        </p:nvSpPr>
        <p:spPr>
          <a:xfrm>
            <a:off x="838080" y="6356520"/>
            <a:ext cx="2742840" cy="364680"/>
          </a:xfrm>
          <a:prstGeom prst="rect">
            <a:avLst/>
          </a:prstGeom>
          <a:noFill/>
          <a:ln w="0">
            <a:noFill/>
          </a:ln>
        </p:spPr>
        <p:txBody>
          <a:bodyPr anchor="ctr">
            <a:noAutofit/>
          </a:bodyPr>
          <a:p>
            <a:pPr>
              <a:lnSpc>
                <a:spcPct val="100000"/>
              </a:lnSpc>
            </a:pPr>
            <a:fld id="{C08FD109-31D8-414C-B415-116BAC2C7274}" type="datetime1">
              <a:rPr b="0" lang="en-US" sz="1200" spc="-1" strike="noStrike">
                <a:solidFill>
                  <a:srgbClr val="8b8b8b"/>
                </a:solidFill>
                <a:latin typeface="Calibri"/>
              </a:rPr>
              <a:t>05/18/2021</a:t>
            </a:fld>
            <a:endParaRPr b="0" lang="en-US" sz="1200" spc="-1" strike="noStrike">
              <a:latin typeface="Times New Roman"/>
            </a:endParaRPr>
          </a:p>
        </p:txBody>
      </p:sp>
      <p:sp>
        <p:nvSpPr>
          <p:cNvPr id="310" name="Footer Placeholder 4_1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11" name="Slide Number Placeholder 5_17"/>
          <p:cNvSpPr txBox="1"/>
          <p:nvPr/>
        </p:nvSpPr>
        <p:spPr>
          <a:xfrm>
            <a:off x="8610480" y="6356520"/>
            <a:ext cx="2742840" cy="364680"/>
          </a:xfrm>
          <a:prstGeom prst="rect">
            <a:avLst/>
          </a:prstGeom>
          <a:noFill/>
          <a:ln w="0">
            <a:noFill/>
          </a:ln>
        </p:spPr>
        <p:txBody>
          <a:bodyPr anchor="ctr">
            <a:noAutofit/>
          </a:bodyPr>
          <a:p>
            <a:pPr algn="r">
              <a:lnSpc>
                <a:spcPct val="100000"/>
              </a:lnSpc>
            </a:pPr>
            <a:fld id="{C6AFC5AD-C2D2-433A-B0F8-EE548514E663}" type="slidenum">
              <a:rPr b="0" lang="en-US" sz="1200" spc="-1" strike="noStrike">
                <a:solidFill>
                  <a:srgbClr val="8b8b8b"/>
                </a:solidFill>
                <a:latin typeface="Calibri"/>
              </a:rPr>
              <a:t>&lt;number&gt;</a:t>
            </a:fld>
            <a:endParaRPr b="0" lang="en-US" sz="1200" spc="-1" strike="noStrike">
              <a:latin typeface="Times New Roman"/>
            </a:endParaRPr>
          </a:p>
        </p:txBody>
      </p:sp>
      <p:sp>
        <p:nvSpPr>
          <p:cNvPr id="312" name="Text Box 6_13"/>
          <p:cNvSpPr/>
          <p:nvPr/>
        </p:nvSpPr>
        <p:spPr>
          <a:xfrm>
            <a:off x="452880" y="60408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itle 1_22"/>
          <p:cNvSpPr txBox="1"/>
          <p:nvPr/>
        </p:nvSpPr>
        <p:spPr>
          <a:xfrm>
            <a:off x="838080" y="95400"/>
            <a:ext cx="10515240" cy="990720"/>
          </a:xfrm>
          <a:prstGeom prst="rect">
            <a:avLst/>
          </a:prstGeom>
          <a:noFill/>
          <a:ln w="0">
            <a:noFill/>
          </a:ln>
        </p:spPr>
        <p:txBody>
          <a:bodyPr anchor="ctr">
            <a:normAutofit/>
          </a:bodyPr>
          <a:p>
            <a:pPr>
              <a:lnSpc>
                <a:spcPct val="90000"/>
              </a:lnSpc>
            </a:pPr>
            <a:r>
              <a:rPr b="1" lang="en-IN" sz="4400" spc="-1" strike="noStrike">
                <a:solidFill>
                  <a:srgbClr val="000000"/>
                </a:solidFill>
                <a:latin typeface="Calibri Light"/>
              </a:rPr>
              <a:t>R</a:t>
            </a:r>
            <a:r>
              <a:rPr b="1" lang="en-US" sz="4400" spc="-1" strike="noStrike">
                <a:solidFill>
                  <a:srgbClr val="000000"/>
                </a:solidFill>
                <a:latin typeface="Calibri Light"/>
              </a:rPr>
              <a:t>eserved </a:t>
            </a:r>
            <a:r>
              <a:rPr b="1" lang="en-IN" sz="4400" spc="-1" strike="noStrike">
                <a:solidFill>
                  <a:srgbClr val="000000"/>
                </a:solidFill>
                <a:latin typeface="Calibri Light"/>
              </a:rPr>
              <a:t>R</a:t>
            </a:r>
            <a:r>
              <a:rPr b="1" lang="en-US" sz="4400" spc="-1" strike="noStrike">
                <a:solidFill>
                  <a:srgbClr val="000000"/>
                </a:solidFill>
                <a:latin typeface="Calibri Light"/>
              </a:rPr>
              <a:t>egisters</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314" name="Content Placeholder 2_13"/>
          <p:cNvSpPr txBox="1"/>
          <p:nvPr/>
        </p:nvSpPr>
        <p:spPr>
          <a:xfrm>
            <a:off x="838080" y="1112400"/>
            <a:ext cx="10515240" cy="4350960"/>
          </a:xfrm>
          <a:prstGeom prst="rect">
            <a:avLst/>
          </a:prstGeom>
          <a:noFill/>
          <a:ln w="0">
            <a:noFill/>
          </a:ln>
        </p:spPr>
        <p:txBody>
          <a:bodyPr>
            <a:normAutofit fontScale="66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reserved registers are used for specific functions.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SPSR and CPSR contain the status control bits which are used to store the temporary data.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SPSR and CPSR register have some properties that are defined operating modes, Interrupt enable or disable flags and ALU status flag.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ARM core operates in two states 32-bit state or THUMBS state.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15" name="Date Placeholder 3_16"/>
          <p:cNvSpPr txBox="1"/>
          <p:nvPr/>
        </p:nvSpPr>
        <p:spPr>
          <a:xfrm>
            <a:off x="838080" y="6356520"/>
            <a:ext cx="2742840" cy="364680"/>
          </a:xfrm>
          <a:prstGeom prst="rect">
            <a:avLst/>
          </a:prstGeom>
          <a:noFill/>
          <a:ln w="0">
            <a:noFill/>
          </a:ln>
        </p:spPr>
        <p:txBody>
          <a:bodyPr anchor="ctr">
            <a:noAutofit/>
          </a:bodyPr>
          <a:p>
            <a:pPr>
              <a:lnSpc>
                <a:spcPct val="100000"/>
              </a:lnSpc>
            </a:pPr>
            <a:fld id="{D4E99C77-2822-4FAC-8878-83D2CE06F996}" type="datetime1">
              <a:rPr b="0" lang="en-US" sz="1200" spc="-1" strike="noStrike">
                <a:solidFill>
                  <a:srgbClr val="8b8b8b"/>
                </a:solidFill>
                <a:latin typeface="Calibri"/>
              </a:rPr>
              <a:t>05/18/2021</a:t>
            </a:fld>
            <a:endParaRPr b="0" lang="en-US" sz="1200" spc="-1" strike="noStrike">
              <a:latin typeface="Times New Roman"/>
            </a:endParaRPr>
          </a:p>
        </p:txBody>
      </p:sp>
      <p:sp>
        <p:nvSpPr>
          <p:cNvPr id="316" name="Footer Placeholder 4_1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17" name="Slide Number Placeholder 5_16"/>
          <p:cNvSpPr txBox="1"/>
          <p:nvPr/>
        </p:nvSpPr>
        <p:spPr>
          <a:xfrm>
            <a:off x="8610480" y="6356520"/>
            <a:ext cx="2742840" cy="364680"/>
          </a:xfrm>
          <a:prstGeom prst="rect">
            <a:avLst/>
          </a:prstGeom>
          <a:noFill/>
          <a:ln w="0">
            <a:noFill/>
          </a:ln>
        </p:spPr>
        <p:txBody>
          <a:bodyPr anchor="ctr">
            <a:noAutofit/>
          </a:bodyPr>
          <a:p>
            <a:pPr algn="r">
              <a:lnSpc>
                <a:spcPct val="100000"/>
              </a:lnSpc>
            </a:pPr>
            <a:fld id="{C91BC5E7-FD6C-4B3D-99B5-BC9B90E62CC1}" type="slidenum">
              <a:rPr b="0" lang="en-US" sz="1200" spc="-1" strike="noStrike">
                <a:solidFill>
                  <a:srgbClr val="8b8b8b"/>
                </a:solidFill>
                <a:latin typeface="Calibri"/>
              </a:rPr>
              <a:t>&lt;number&gt;</a:t>
            </a:fld>
            <a:endParaRPr b="0" lang="en-US" sz="1200" spc="-1" strike="noStrike">
              <a:latin typeface="Times New Roman"/>
            </a:endParaRPr>
          </a:p>
        </p:txBody>
      </p:sp>
      <p:sp>
        <p:nvSpPr>
          <p:cNvPr id="318" name="Text Box 6_12"/>
          <p:cNvSpPr/>
          <p:nvPr/>
        </p:nvSpPr>
        <p:spPr>
          <a:xfrm>
            <a:off x="452880" y="6019200"/>
            <a:ext cx="1128600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itle 1_23"/>
          <p:cNvSpPr txBox="1"/>
          <p:nvPr/>
        </p:nvSpPr>
        <p:spPr>
          <a:xfrm>
            <a:off x="740880" y="191880"/>
            <a:ext cx="10515240" cy="107712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ARM Instruction Set</a:t>
            </a:r>
            <a:endParaRPr b="0" lang="en-US" sz="4400" spc="-1" strike="noStrike">
              <a:solidFill>
                <a:srgbClr val="000000"/>
              </a:solidFill>
              <a:latin typeface="Calibri"/>
            </a:endParaRPr>
          </a:p>
        </p:txBody>
      </p:sp>
      <p:sp>
        <p:nvSpPr>
          <p:cNvPr id="320" name="Content Placeholder 2_12"/>
          <p:cNvSpPr txBox="1"/>
          <p:nvPr/>
        </p:nvSpPr>
        <p:spPr>
          <a:xfrm>
            <a:off x="838080" y="1275120"/>
            <a:ext cx="10515240" cy="3174120"/>
          </a:xfrm>
          <a:prstGeom prst="rect">
            <a:avLst/>
          </a:prstGeom>
          <a:noFill/>
          <a:ln w="0">
            <a:noFill/>
          </a:ln>
        </p:spPr>
        <p:txBody>
          <a:bodyPr>
            <a:normAutofit fontScale="97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ARM instructions</a:t>
            </a:r>
            <a:r>
              <a:rPr b="0" lang="en-IN" sz="2800" spc="-1" strike="noStrike">
                <a:solidFill>
                  <a:srgbClr val="000000"/>
                </a:solidFill>
                <a:latin typeface="Calibri"/>
              </a:rPr>
              <a:t> </a:t>
            </a:r>
            <a:r>
              <a:rPr b="0" lang="en-US" sz="2800" spc="-1" strike="noStrike">
                <a:solidFill>
                  <a:srgbClr val="000000"/>
                </a:solidFill>
                <a:latin typeface="Calibri"/>
              </a:rPr>
              <a:t>are all 32</a:t>
            </a:r>
            <a:r>
              <a:rPr b="0" lang="en-IN" sz="2800" spc="-1" strike="noStrike">
                <a:solidFill>
                  <a:srgbClr val="000000"/>
                </a:solidFill>
                <a:latin typeface="Calibri"/>
              </a:rPr>
              <a:t> </a:t>
            </a:r>
            <a:r>
              <a:rPr b="0" lang="en-US" sz="2800" spc="-1" strike="noStrike">
                <a:solidFill>
                  <a:srgbClr val="000000"/>
                </a:solidFill>
                <a:latin typeface="Calibri"/>
              </a:rPr>
              <a:t>-bit long</a:t>
            </a:r>
            <a:r>
              <a:rPr b="0" lang="en-IN" sz="2800" spc="-1" strike="noStrike">
                <a:solidFill>
                  <a:srgbClr val="000000"/>
                </a:solidFill>
                <a:latin typeface="Calibri"/>
              </a:rPr>
              <a:t> </a:t>
            </a:r>
            <a:r>
              <a:rPr b="0" lang="en-US" sz="2800" spc="-1" strike="noStrike">
                <a:solidFill>
                  <a:srgbClr val="000000"/>
                </a:solidFill>
                <a:latin typeface="Calibri"/>
              </a:rPr>
              <a:t>(except for</a:t>
            </a:r>
            <a:r>
              <a:rPr b="0" lang="en-IN" sz="2800" spc="-1" strike="noStrike">
                <a:solidFill>
                  <a:srgbClr val="000000"/>
                </a:solidFill>
                <a:latin typeface="Calibri"/>
              </a:rPr>
              <a:t> </a:t>
            </a:r>
            <a:r>
              <a:rPr b="0" lang="en-US" sz="2800" spc="-1" strike="noStrike">
                <a:solidFill>
                  <a:srgbClr val="000000"/>
                </a:solidFill>
                <a:latin typeface="Calibri"/>
              </a:rPr>
              <a:t>Thumb mode) Thumb mode).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There are 2</a:t>
            </a:r>
            <a:r>
              <a:rPr b="0" lang="en-US" sz="2800" spc="-1" strike="noStrike" baseline="30000">
                <a:solidFill>
                  <a:srgbClr val="000000"/>
                </a:solidFill>
                <a:latin typeface="Calibri"/>
              </a:rPr>
              <a:t>32</a:t>
            </a:r>
            <a:r>
              <a:rPr b="0" lang="en-IN" sz="2800" spc="-1" strike="noStrike">
                <a:solidFill>
                  <a:srgbClr val="000000"/>
                </a:solidFill>
                <a:latin typeface="Calibri"/>
              </a:rPr>
              <a:t> </a:t>
            </a:r>
            <a:r>
              <a:rPr b="0" lang="en-US" sz="2800" spc="-1" strike="noStrike">
                <a:solidFill>
                  <a:srgbClr val="000000"/>
                </a:solidFill>
                <a:latin typeface="Calibri"/>
              </a:rPr>
              <a:t>possible machine</a:t>
            </a:r>
            <a:r>
              <a:rPr b="0" lang="en-IN" sz="2800" spc="-1" strike="noStrike">
                <a:solidFill>
                  <a:srgbClr val="000000"/>
                </a:solidFill>
                <a:latin typeface="Calibri"/>
              </a:rPr>
              <a:t> </a:t>
            </a:r>
            <a:r>
              <a:rPr b="0" lang="en-US" sz="2800" spc="-1" strike="noStrike">
                <a:solidFill>
                  <a:srgbClr val="000000"/>
                </a:solidFill>
                <a:latin typeface="Calibri"/>
              </a:rPr>
              <a:t>instructions.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Fortunately they Fortunately</a:t>
            </a:r>
            <a:r>
              <a:rPr b="0" lang="en-IN" sz="2800" spc="-1" strike="noStrike">
                <a:solidFill>
                  <a:srgbClr val="000000"/>
                </a:solidFill>
                <a:latin typeface="Calibri"/>
              </a:rPr>
              <a:t> </a:t>
            </a:r>
            <a:r>
              <a:rPr b="0" lang="en-US" sz="2800" spc="-1" strike="noStrike">
                <a:solidFill>
                  <a:srgbClr val="000000"/>
                </a:solidFill>
                <a:latin typeface="Calibri"/>
              </a:rPr>
              <a:t>, they</a:t>
            </a:r>
            <a:r>
              <a:rPr b="0" lang="en-IN" sz="2800" spc="-1" strike="noStrike">
                <a:solidFill>
                  <a:srgbClr val="000000"/>
                </a:solidFill>
                <a:latin typeface="Calibri"/>
              </a:rPr>
              <a:t> </a:t>
            </a:r>
            <a:r>
              <a:rPr b="0" lang="en-US" sz="2800" spc="-1" strike="noStrike">
                <a:solidFill>
                  <a:srgbClr val="000000"/>
                </a:solidFill>
                <a:latin typeface="Calibri"/>
              </a:rPr>
              <a:t>are structured.</a:t>
            </a:r>
            <a:endParaRPr b="0" lang="en-US" sz="2800" spc="-1" strike="noStrike">
              <a:solidFill>
                <a:srgbClr val="000000"/>
              </a:solidFill>
              <a:latin typeface="Calibri"/>
            </a:endParaRPr>
          </a:p>
        </p:txBody>
      </p:sp>
      <p:sp>
        <p:nvSpPr>
          <p:cNvPr id="321" name="Date Placeholder 3_19"/>
          <p:cNvSpPr txBox="1"/>
          <p:nvPr/>
        </p:nvSpPr>
        <p:spPr>
          <a:xfrm>
            <a:off x="838080" y="6356520"/>
            <a:ext cx="2742840" cy="364680"/>
          </a:xfrm>
          <a:prstGeom prst="rect">
            <a:avLst/>
          </a:prstGeom>
          <a:noFill/>
          <a:ln w="0">
            <a:noFill/>
          </a:ln>
        </p:spPr>
        <p:txBody>
          <a:bodyPr anchor="ctr">
            <a:noAutofit/>
          </a:bodyPr>
          <a:p>
            <a:pPr>
              <a:lnSpc>
                <a:spcPct val="100000"/>
              </a:lnSpc>
            </a:pPr>
            <a:fld id="{BF210941-7B97-4F66-9777-115DF56E4DAD}" type="datetime1">
              <a:rPr b="0" lang="en-US" sz="1200" spc="-1" strike="noStrike">
                <a:solidFill>
                  <a:srgbClr val="8b8b8b"/>
                </a:solidFill>
                <a:latin typeface="Calibri"/>
              </a:rPr>
              <a:t>05/18/2021</a:t>
            </a:fld>
            <a:endParaRPr b="0" lang="en-US" sz="1200" spc="-1" strike="noStrike">
              <a:latin typeface="Times New Roman"/>
            </a:endParaRPr>
          </a:p>
        </p:txBody>
      </p:sp>
      <p:sp>
        <p:nvSpPr>
          <p:cNvPr id="322" name="Footer Placeholder 4_1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23" name="Slide Number Placeholder 5_19"/>
          <p:cNvSpPr txBox="1"/>
          <p:nvPr/>
        </p:nvSpPr>
        <p:spPr>
          <a:xfrm>
            <a:off x="8610480" y="6356520"/>
            <a:ext cx="2742840" cy="364680"/>
          </a:xfrm>
          <a:prstGeom prst="rect">
            <a:avLst/>
          </a:prstGeom>
          <a:noFill/>
          <a:ln w="0">
            <a:noFill/>
          </a:ln>
        </p:spPr>
        <p:txBody>
          <a:bodyPr anchor="ctr">
            <a:noAutofit/>
          </a:bodyPr>
          <a:p>
            <a:pPr algn="r">
              <a:lnSpc>
                <a:spcPct val="100000"/>
              </a:lnSpc>
            </a:pPr>
            <a:fld id="{D99486CD-B90E-4130-BB2B-8D71E571BE62}" type="slidenum">
              <a:rPr b="0" lang="en-US" sz="1200" spc="-1" strike="noStrike">
                <a:solidFill>
                  <a:srgbClr val="8b8b8b"/>
                </a:solidFill>
                <a:latin typeface="Calibri"/>
              </a:rPr>
              <a:t>&lt;number&gt;</a:t>
            </a:fld>
            <a:endParaRPr b="0" lang="en-US" sz="1200" spc="-1" strike="noStrike">
              <a:latin typeface="Times New Roman"/>
            </a:endParaRPr>
          </a:p>
        </p:txBody>
      </p:sp>
      <p:sp>
        <p:nvSpPr>
          <p:cNvPr id="324" name="Text Box 6_15"/>
          <p:cNvSpPr/>
          <p:nvPr/>
        </p:nvSpPr>
        <p:spPr>
          <a:xfrm>
            <a:off x="838080" y="5345280"/>
            <a:ext cx="10331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a:t>
            </a:r>
            <a:r>
              <a:rPr b="0" lang="en-US" sz="1800" spc="-1" strike="noStrike">
                <a:solidFill>
                  <a:srgbClr val="000000"/>
                </a:solidFill>
                <a:latin typeface="Calibri"/>
              </a:rPr>
              <a:t>https://profile.iiita.ac.in/bibhas.ghoshal/lecture_slides_coa/arm_inst.pdf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itle 1_24"/>
          <p:cNvSpPr txBox="1"/>
          <p:nvPr/>
        </p:nvSpPr>
        <p:spPr>
          <a:xfrm>
            <a:off x="838080" y="213480"/>
            <a:ext cx="10515240" cy="101304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Instruction set</a:t>
            </a:r>
            <a:endParaRPr b="0" lang="en-US" sz="4400" spc="-1" strike="noStrike">
              <a:solidFill>
                <a:srgbClr val="000000"/>
              </a:solidFill>
              <a:latin typeface="Calibri"/>
            </a:endParaRPr>
          </a:p>
        </p:txBody>
      </p:sp>
      <p:sp>
        <p:nvSpPr>
          <p:cNvPr id="326" name="Content Placeholder 2_15"/>
          <p:cNvSpPr txBox="1"/>
          <p:nvPr/>
        </p:nvSpPr>
        <p:spPr>
          <a:xfrm>
            <a:off x="751680" y="1253520"/>
            <a:ext cx="10515240" cy="3821760"/>
          </a:xfrm>
          <a:prstGeom prst="rect">
            <a:avLst/>
          </a:prstGeom>
          <a:noFill/>
          <a:ln w="0">
            <a:noFill/>
          </a:ln>
        </p:spPr>
        <p:txBody>
          <a:bodyPr>
            <a:noAutofit/>
          </a:bodyPr>
          <a:p>
            <a:pPr>
              <a:lnSpc>
                <a:spcPct val="90000"/>
              </a:lnSpc>
              <a:spcBef>
                <a:spcPts val="1001"/>
              </a:spcBef>
              <a:tabLst>
                <a:tab algn="l" pos="0"/>
              </a:tabLst>
            </a:pPr>
            <a:r>
              <a:rPr b="0" lang="en-IN" sz="2800" spc="-1" strike="noStrike">
                <a:solidFill>
                  <a:srgbClr val="000000"/>
                </a:solidFill>
                <a:latin typeface="Calibri"/>
              </a:rPr>
              <a:t>An ARM processor have 3 types of instruction sets: </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514440" indent="-51408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Data processing</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514440" indent="-51408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Data movement</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514440" indent="-514080">
              <a:lnSpc>
                <a:spcPct val="90000"/>
              </a:lnSpc>
              <a:spcBef>
                <a:spcPts val="1001"/>
              </a:spcBef>
              <a:buClr>
                <a:srgbClr val="000000"/>
              </a:buClr>
              <a:buFont typeface="Arial"/>
              <a:buAutoNum type="arabicPeriod"/>
              <a:tabLst>
                <a:tab algn="l" pos="0"/>
              </a:tabLst>
            </a:pPr>
            <a:r>
              <a:rPr b="0" lang="en-IN" sz="2800" spc="-1" strike="noStrike">
                <a:solidFill>
                  <a:srgbClr val="000000"/>
                </a:solidFill>
                <a:latin typeface="Calibri"/>
              </a:rPr>
              <a:t>Flow control</a:t>
            </a:r>
            <a:endParaRPr b="0" lang="en-US" sz="2800" spc="-1" strike="noStrike">
              <a:solidFill>
                <a:srgbClr val="000000"/>
              </a:solidFill>
              <a:latin typeface="Calibri"/>
            </a:endParaRPr>
          </a:p>
        </p:txBody>
      </p:sp>
      <p:sp>
        <p:nvSpPr>
          <p:cNvPr id="327" name="Date Placeholder 3_18"/>
          <p:cNvSpPr txBox="1"/>
          <p:nvPr/>
        </p:nvSpPr>
        <p:spPr>
          <a:xfrm>
            <a:off x="838080" y="6356520"/>
            <a:ext cx="2742840" cy="364680"/>
          </a:xfrm>
          <a:prstGeom prst="rect">
            <a:avLst/>
          </a:prstGeom>
          <a:noFill/>
          <a:ln w="0">
            <a:noFill/>
          </a:ln>
        </p:spPr>
        <p:txBody>
          <a:bodyPr anchor="ctr">
            <a:noAutofit/>
          </a:bodyPr>
          <a:p>
            <a:pPr>
              <a:lnSpc>
                <a:spcPct val="100000"/>
              </a:lnSpc>
            </a:pPr>
            <a:fld id="{5B6058EA-5E36-4411-BAB8-EC3CC4719C16}" type="datetime1">
              <a:rPr b="0" lang="en-US" sz="1200" spc="-1" strike="noStrike">
                <a:solidFill>
                  <a:srgbClr val="8b8b8b"/>
                </a:solidFill>
                <a:latin typeface="Calibri"/>
              </a:rPr>
              <a:t>05/18/2021</a:t>
            </a:fld>
            <a:endParaRPr b="0" lang="en-US" sz="1200" spc="-1" strike="noStrike">
              <a:latin typeface="Times New Roman"/>
            </a:endParaRPr>
          </a:p>
        </p:txBody>
      </p:sp>
      <p:sp>
        <p:nvSpPr>
          <p:cNvPr id="328" name="Footer Placeholder 4_1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29" name="Slide Number Placeholder 5_18"/>
          <p:cNvSpPr txBox="1"/>
          <p:nvPr/>
        </p:nvSpPr>
        <p:spPr>
          <a:xfrm>
            <a:off x="8610480" y="6356520"/>
            <a:ext cx="2742840" cy="364680"/>
          </a:xfrm>
          <a:prstGeom prst="rect">
            <a:avLst/>
          </a:prstGeom>
          <a:noFill/>
          <a:ln w="0">
            <a:noFill/>
          </a:ln>
        </p:spPr>
        <p:txBody>
          <a:bodyPr anchor="ctr">
            <a:noAutofit/>
          </a:bodyPr>
          <a:p>
            <a:pPr algn="r">
              <a:lnSpc>
                <a:spcPct val="100000"/>
              </a:lnSpc>
            </a:pPr>
            <a:fld id="{35651FA4-00AF-47D8-BBA5-A1D55484534E}" type="slidenum">
              <a:rPr b="0" lang="en-US" sz="1200" spc="-1" strike="noStrike">
                <a:solidFill>
                  <a:srgbClr val="8b8b8b"/>
                </a:solidFill>
                <a:latin typeface="Calibri"/>
              </a:rPr>
              <a:t>&lt;number&gt;</a:t>
            </a:fld>
            <a:endParaRPr b="0" lang="en-US" sz="1200" spc="-1" strike="noStrike">
              <a:latin typeface="Times New Roman"/>
            </a:endParaRPr>
          </a:p>
        </p:txBody>
      </p:sp>
      <p:sp>
        <p:nvSpPr>
          <p:cNvPr id="330" name="Text Box 6_14"/>
          <p:cNvSpPr/>
          <p:nvPr/>
        </p:nvSpPr>
        <p:spPr>
          <a:xfrm>
            <a:off x="1021680" y="5918040"/>
            <a:ext cx="10331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Calibri"/>
              </a:rPr>
              <a:t>**</a:t>
            </a:r>
            <a:r>
              <a:rPr b="0" lang="en-US" sz="1800" spc="-1" strike="noStrike">
                <a:solidFill>
                  <a:srgbClr val="000000"/>
                </a:solidFill>
                <a:latin typeface="Calibri"/>
              </a:rPr>
              <a:t>https://profile.iiita.ac.in/bibhas.ghoshal/lecture_slides_coa/arm_inst.pdf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itle 1_25"/>
          <p:cNvSpPr txBox="1"/>
          <p:nvPr/>
        </p:nvSpPr>
        <p:spPr>
          <a:xfrm>
            <a:off x="838080" y="365040"/>
            <a:ext cx="10515240" cy="132516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rPr>
              <a:t>Arithmetic Logic Unit (ALU)</a:t>
            </a:r>
            <a:endParaRPr b="0" lang="en-US" sz="4400" spc="-1" strike="noStrike">
              <a:solidFill>
                <a:srgbClr val="000000"/>
              </a:solidFill>
              <a:latin typeface="Calibri"/>
            </a:endParaRPr>
          </a:p>
        </p:txBody>
      </p:sp>
      <p:sp>
        <p:nvSpPr>
          <p:cNvPr id="332" name="Content Placeholder 2_14"/>
          <p:cNvSpPr txBox="1"/>
          <p:nvPr/>
        </p:nvSpPr>
        <p:spPr>
          <a:xfrm>
            <a:off x="838080" y="1825560"/>
            <a:ext cx="10515240" cy="3727440"/>
          </a:xfrm>
          <a:prstGeom prst="rect">
            <a:avLst/>
          </a:prstGeom>
          <a:noFill/>
          <a:ln w="0">
            <a:noFill/>
          </a:ln>
        </p:spPr>
        <p:txBody>
          <a:bodyPr>
            <a:normAutofit fontScale="85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ALU has two 32-bits inputs.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primary comes from the register file, whereas the other comes from the shifter.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Status registers flags modified by the ALU outputs. The V-bit output goes to the V flag as well as the Count goes to the C flag.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33" name="Date Placeholder 3_21"/>
          <p:cNvSpPr txBox="1"/>
          <p:nvPr/>
        </p:nvSpPr>
        <p:spPr>
          <a:xfrm>
            <a:off x="838080" y="6356520"/>
            <a:ext cx="2742840" cy="364680"/>
          </a:xfrm>
          <a:prstGeom prst="rect">
            <a:avLst/>
          </a:prstGeom>
          <a:noFill/>
          <a:ln w="0">
            <a:noFill/>
          </a:ln>
        </p:spPr>
        <p:txBody>
          <a:bodyPr anchor="ctr">
            <a:noAutofit/>
          </a:bodyPr>
          <a:p>
            <a:pPr>
              <a:lnSpc>
                <a:spcPct val="100000"/>
              </a:lnSpc>
            </a:pPr>
            <a:fld id="{E218E0F2-3DA2-417D-A651-ED31B1E0B31A}" type="datetime1">
              <a:rPr b="0" lang="en-US" sz="1200" spc="-1" strike="noStrike">
                <a:solidFill>
                  <a:srgbClr val="8b8b8b"/>
                </a:solidFill>
                <a:latin typeface="Calibri"/>
              </a:rPr>
              <a:t>05/18/2021</a:t>
            </a:fld>
            <a:endParaRPr b="0" lang="en-US" sz="1200" spc="-1" strike="noStrike">
              <a:latin typeface="Times New Roman"/>
            </a:endParaRPr>
          </a:p>
        </p:txBody>
      </p:sp>
      <p:sp>
        <p:nvSpPr>
          <p:cNvPr id="334" name="Footer Placeholder 4_2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35" name="Slide Number Placeholder 5_21"/>
          <p:cNvSpPr txBox="1"/>
          <p:nvPr/>
        </p:nvSpPr>
        <p:spPr>
          <a:xfrm>
            <a:off x="8610480" y="6356520"/>
            <a:ext cx="2742840" cy="364680"/>
          </a:xfrm>
          <a:prstGeom prst="rect">
            <a:avLst/>
          </a:prstGeom>
          <a:noFill/>
          <a:ln w="0">
            <a:noFill/>
          </a:ln>
        </p:spPr>
        <p:txBody>
          <a:bodyPr anchor="ctr">
            <a:noAutofit/>
          </a:bodyPr>
          <a:p>
            <a:pPr algn="r">
              <a:lnSpc>
                <a:spcPct val="100000"/>
              </a:lnSpc>
            </a:pPr>
            <a:fld id="{D3C52344-E788-4D89-A289-B550FD39956C}" type="slidenum">
              <a:rPr b="0" lang="en-US" sz="1200" spc="-1" strike="noStrike">
                <a:solidFill>
                  <a:srgbClr val="8b8b8b"/>
                </a:solidFill>
                <a:latin typeface="Calibri"/>
              </a:rPr>
              <a:t>&lt;number&gt;</a:t>
            </a:fld>
            <a:endParaRPr b="0" lang="en-US" sz="1200" spc="-1" strike="noStrike">
              <a:latin typeface="Times New Roman"/>
            </a:endParaRPr>
          </a:p>
        </p:txBody>
      </p:sp>
      <p:sp>
        <p:nvSpPr>
          <p:cNvPr id="336" name="Text Box 7_3"/>
          <p:cNvSpPr/>
          <p:nvPr/>
        </p:nvSpPr>
        <p:spPr>
          <a:xfrm>
            <a:off x="697320" y="5907240"/>
            <a:ext cx="1065636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itle 1_26"/>
          <p:cNvSpPr txBox="1"/>
          <p:nvPr/>
        </p:nvSpPr>
        <p:spPr>
          <a:xfrm>
            <a:off x="838080" y="257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Barrel Shifter</a:t>
            </a:r>
            <a:endParaRPr b="0" lang="en-US" sz="4400" spc="-1" strike="noStrike">
              <a:solidFill>
                <a:srgbClr val="000000"/>
              </a:solidFill>
              <a:latin typeface="Calibri"/>
            </a:endParaRPr>
          </a:p>
        </p:txBody>
      </p:sp>
      <p:sp>
        <p:nvSpPr>
          <p:cNvPr id="338" name="Content Placeholder 2_17"/>
          <p:cNvSpPr txBox="1"/>
          <p:nvPr/>
        </p:nvSpPr>
        <p:spPr>
          <a:xfrm>
            <a:off x="838080" y="1404720"/>
            <a:ext cx="10515240" cy="4350960"/>
          </a:xfrm>
          <a:prstGeom prst="rect">
            <a:avLst/>
          </a:prstGeom>
          <a:noFill/>
          <a:ln w="0">
            <a:noFill/>
          </a:ln>
        </p:spPr>
        <p:txBody>
          <a:bodyPr>
            <a:normAutofit fontScale="36000"/>
          </a:bodyPr>
          <a:p>
            <a:pPr marL="228600" indent="-228240">
              <a:lnSpc>
                <a:spcPct val="90000"/>
              </a:lnSpc>
              <a:spcBef>
                <a:spcPts val="1001"/>
              </a:spcBef>
              <a:buClr>
                <a:srgbClr val="000000"/>
              </a:buClr>
              <a:buFont typeface="Arial"/>
              <a:buChar char="•"/>
            </a:pPr>
            <a:r>
              <a:rPr b="0" lang="en-US" sz="3400" spc="-1" strike="noStrike">
                <a:solidFill>
                  <a:srgbClr val="000000"/>
                </a:solidFill>
                <a:latin typeface="Calibri"/>
              </a:rPr>
              <a:t>The barrel shifter features a 32-bit input to be shifted.  </a:t>
            </a:r>
            <a:endParaRPr b="0" lang="en-US" sz="3400" spc="-1" strike="noStrike">
              <a:solidFill>
                <a:srgbClr val="000000"/>
              </a:solidFill>
              <a:latin typeface="Calibri"/>
            </a:endParaRPr>
          </a:p>
          <a:p>
            <a:pPr>
              <a:lnSpc>
                <a:spcPct val="90000"/>
              </a:lnSpc>
              <a:spcBef>
                <a:spcPts val="1001"/>
              </a:spcBef>
            </a:pPr>
            <a:endParaRPr b="0" lang="en-US" sz="3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3400" spc="-1" strike="noStrike">
                <a:solidFill>
                  <a:srgbClr val="000000"/>
                </a:solidFill>
                <a:latin typeface="Calibri"/>
              </a:rPr>
              <a:t>This input is coming back from the register file or it might be immediate data.  The shifter has different control inputs coming back from the instruction register. </a:t>
            </a:r>
            <a:endParaRPr b="0" lang="en-US" sz="3400" spc="-1" strike="noStrike">
              <a:solidFill>
                <a:srgbClr val="000000"/>
              </a:solidFill>
              <a:latin typeface="Calibri"/>
            </a:endParaRPr>
          </a:p>
          <a:p>
            <a:pPr>
              <a:lnSpc>
                <a:spcPct val="90000"/>
              </a:lnSpc>
              <a:spcBef>
                <a:spcPts val="1001"/>
              </a:spcBef>
            </a:pPr>
            <a:endParaRPr b="0" lang="en-US" sz="3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3400" spc="-1" strike="noStrike">
                <a:solidFill>
                  <a:srgbClr val="000000"/>
                </a:solidFill>
                <a:latin typeface="Calibri"/>
              </a:rPr>
              <a:t>The Shift field within the instruction controls the operation of the barrel shifter. </a:t>
            </a:r>
            <a:endParaRPr b="0" lang="en-US" sz="3400" spc="-1" strike="noStrike">
              <a:solidFill>
                <a:srgbClr val="000000"/>
              </a:solidFill>
              <a:latin typeface="Calibri"/>
            </a:endParaRPr>
          </a:p>
          <a:p>
            <a:pPr>
              <a:lnSpc>
                <a:spcPct val="90000"/>
              </a:lnSpc>
              <a:spcBef>
                <a:spcPts val="1001"/>
              </a:spcBef>
            </a:pPr>
            <a:endParaRPr b="0" lang="en-US" sz="3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3400" spc="-1" strike="noStrike">
                <a:solidFill>
                  <a:srgbClr val="000000"/>
                </a:solidFill>
                <a:latin typeface="Calibri"/>
              </a:rPr>
              <a:t>This  field indicates the kind  of  shift  to  be  performed  (logical  left  or  right, arithmetic right or rotate right). </a:t>
            </a:r>
            <a:endParaRPr b="0" lang="en-US" sz="3400" spc="-1" strike="noStrike">
              <a:solidFill>
                <a:srgbClr val="000000"/>
              </a:solidFill>
              <a:latin typeface="Calibri"/>
            </a:endParaRPr>
          </a:p>
          <a:p>
            <a:pPr>
              <a:lnSpc>
                <a:spcPct val="90000"/>
              </a:lnSpc>
              <a:spcBef>
                <a:spcPts val="1001"/>
              </a:spcBef>
            </a:pPr>
            <a:endParaRPr b="0" lang="en-US" sz="3400" spc="-1" strike="noStrike">
              <a:solidFill>
                <a:srgbClr val="000000"/>
              </a:solidFill>
              <a:latin typeface="Calibri"/>
            </a:endParaRPr>
          </a:p>
          <a:p>
            <a:pPr>
              <a:lnSpc>
                <a:spcPct val="90000"/>
              </a:lnSpc>
              <a:spcBef>
                <a:spcPts val="1001"/>
              </a:spcBef>
            </a:pPr>
            <a:endParaRPr b="0" lang="en-US" sz="3400" spc="-1" strike="noStrike">
              <a:solidFill>
                <a:srgbClr val="000000"/>
              </a:solidFill>
              <a:latin typeface="Calibri"/>
            </a:endParaRPr>
          </a:p>
        </p:txBody>
      </p:sp>
      <p:sp>
        <p:nvSpPr>
          <p:cNvPr id="339" name="Date Placeholder 3_20"/>
          <p:cNvSpPr txBox="1"/>
          <p:nvPr/>
        </p:nvSpPr>
        <p:spPr>
          <a:xfrm>
            <a:off x="838080" y="6356520"/>
            <a:ext cx="2742840" cy="364680"/>
          </a:xfrm>
          <a:prstGeom prst="rect">
            <a:avLst/>
          </a:prstGeom>
          <a:noFill/>
          <a:ln w="0">
            <a:noFill/>
          </a:ln>
        </p:spPr>
        <p:txBody>
          <a:bodyPr anchor="ctr">
            <a:noAutofit/>
          </a:bodyPr>
          <a:p>
            <a:pPr>
              <a:lnSpc>
                <a:spcPct val="100000"/>
              </a:lnSpc>
            </a:pPr>
            <a:fld id="{1DEB15A6-50EA-4778-B3EE-32AB34160B98}" type="datetime1">
              <a:rPr b="0" lang="en-US" sz="1200" spc="-1" strike="noStrike">
                <a:solidFill>
                  <a:srgbClr val="8b8b8b"/>
                </a:solidFill>
                <a:latin typeface="Calibri"/>
              </a:rPr>
              <a:t>05/18/2021</a:t>
            </a:fld>
            <a:endParaRPr b="0" lang="en-US" sz="1200" spc="-1" strike="noStrike">
              <a:latin typeface="Times New Roman"/>
            </a:endParaRPr>
          </a:p>
        </p:txBody>
      </p:sp>
      <p:sp>
        <p:nvSpPr>
          <p:cNvPr id="340" name="Footer Placeholder 4_2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41" name="Slide Number Placeholder 5_20"/>
          <p:cNvSpPr txBox="1"/>
          <p:nvPr/>
        </p:nvSpPr>
        <p:spPr>
          <a:xfrm>
            <a:off x="8610480" y="6356520"/>
            <a:ext cx="2742840" cy="364680"/>
          </a:xfrm>
          <a:prstGeom prst="rect">
            <a:avLst/>
          </a:prstGeom>
          <a:noFill/>
          <a:ln w="0">
            <a:noFill/>
          </a:ln>
        </p:spPr>
        <p:txBody>
          <a:bodyPr anchor="ctr">
            <a:noAutofit/>
          </a:bodyPr>
          <a:p>
            <a:pPr algn="r">
              <a:lnSpc>
                <a:spcPct val="100000"/>
              </a:lnSpc>
            </a:pPr>
            <a:fld id="{9382615E-83B3-4C59-9B4D-EB59EF7E4CFB}" type="slidenum">
              <a:rPr b="0" lang="en-US" sz="1200" spc="-1" strike="noStrike">
                <a:solidFill>
                  <a:srgbClr val="8b8b8b"/>
                </a:solidFill>
                <a:latin typeface="Calibri"/>
              </a:rPr>
              <a:t>&lt;number&gt;</a:t>
            </a:fld>
            <a:endParaRPr b="0" lang="en-US" sz="1200" spc="-1" strike="noStrike">
              <a:latin typeface="Times New Roman"/>
            </a:endParaRPr>
          </a:p>
        </p:txBody>
      </p:sp>
      <p:sp>
        <p:nvSpPr>
          <p:cNvPr id="342" name="Text Box 7_2"/>
          <p:cNvSpPr/>
          <p:nvPr/>
        </p:nvSpPr>
        <p:spPr>
          <a:xfrm>
            <a:off x="697320" y="5907240"/>
            <a:ext cx="1065636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itle 1_27"/>
          <p:cNvSpPr txBox="1"/>
          <p:nvPr/>
        </p:nvSpPr>
        <p:spPr>
          <a:xfrm>
            <a:off x="838080" y="170280"/>
            <a:ext cx="10515240" cy="115272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rPr>
              <a:t>Control Unit</a:t>
            </a:r>
            <a:endParaRPr b="0" lang="en-US" sz="4400" spc="-1" strike="noStrike">
              <a:solidFill>
                <a:srgbClr val="000000"/>
              </a:solidFill>
              <a:latin typeface="Calibri"/>
            </a:endParaRPr>
          </a:p>
        </p:txBody>
      </p:sp>
      <p:sp>
        <p:nvSpPr>
          <p:cNvPr id="344" name="Content Placeholder 2_16"/>
          <p:cNvSpPr txBox="1"/>
          <p:nvPr/>
        </p:nvSpPr>
        <p:spPr>
          <a:xfrm>
            <a:off x="838080" y="1404720"/>
            <a:ext cx="10515240" cy="4350960"/>
          </a:xfrm>
          <a:prstGeom prst="rect">
            <a:avLst/>
          </a:prstGeom>
          <a:noFill/>
          <a:ln w="0">
            <a:noFill/>
          </a:ln>
        </p:spPr>
        <p:txBody>
          <a:bodyPr>
            <a:normAutofit fontScale="80000"/>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For any microprocessor, control unit is the heart of the whole process and it is responsible for the system operation,so the control unit design is the most important part within the whole design.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control unit is sometimes a pure combinational circuit design.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Here, the control unit is implemented by easy state machine.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processor timing is additionally included within the control unit. Signals from the control unit are connected to each component within the processor to supervise its operation.</a:t>
            </a:r>
            <a:endParaRPr b="0" lang="en-US" sz="2400" spc="-1" strike="noStrike">
              <a:solidFill>
                <a:srgbClr val="000000"/>
              </a:solidFill>
              <a:latin typeface="Calibri"/>
            </a:endParaRPr>
          </a:p>
        </p:txBody>
      </p:sp>
      <p:sp>
        <p:nvSpPr>
          <p:cNvPr id="345" name="Date Placeholder 3_23"/>
          <p:cNvSpPr txBox="1"/>
          <p:nvPr/>
        </p:nvSpPr>
        <p:spPr>
          <a:xfrm>
            <a:off x="838080" y="6356520"/>
            <a:ext cx="2742840" cy="364680"/>
          </a:xfrm>
          <a:prstGeom prst="rect">
            <a:avLst/>
          </a:prstGeom>
          <a:noFill/>
          <a:ln w="0">
            <a:noFill/>
          </a:ln>
        </p:spPr>
        <p:txBody>
          <a:bodyPr anchor="ctr">
            <a:noAutofit/>
          </a:bodyPr>
          <a:p>
            <a:pPr>
              <a:lnSpc>
                <a:spcPct val="100000"/>
              </a:lnSpc>
            </a:pPr>
            <a:fld id="{A91AB1D2-98AE-4AB1-A065-AC15E684C059}" type="datetime1">
              <a:rPr b="0" lang="en-US" sz="1200" spc="-1" strike="noStrike">
                <a:solidFill>
                  <a:srgbClr val="8b8b8b"/>
                </a:solidFill>
                <a:latin typeface="Calibri"/>
              </a:rPr>
              <a:t>05/18/2021</a:t>
            </a:fld>
            <a:endParaRPr b="0" lang="en-US" sz="1200" spc="-1" strike="noStrike">
              <a:latin typeface="Times New Roman"/>
            </a:endParaRPr>
          </a:p>
        </p:txBody>
      </p:sp>
      <p:sp>
        <p:nvSpPr>
          <p:cNvPr id="346" name="Footer Placeholder 4_2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347" name="Slide Number Placeholder 5_23"/>
          <p:cNvSpPr txBox="1"/>
          <p:nvPr/>
        </p:nvSpPr>
        <p:spPr>
          <a:xfrm>
            <a:off x="8610480" y="6356520"/>
            <a:ext cx="2742840" cy="364680"/>
          </a:xfrm>
          <a:prstGeom prst="rect">
            <a:avLst/>
          </a:prstGeom>
          <a:noFill/>
          <a:ln w="0">
            <a:noFill/>
          </a:ln>
        </p:spPr>
        <p:txBody>
          <a:bodyPr anchor="ctr">
            <a:noAutofit/>
          </a:bodyPr>
          <a:p>
            <a:pPr algn="r">
              <a:lnSpc>
                <a:spcPct val="100000"/>
              </a:lnSpc>
            </a:pPr>
            <a:fld id="{DF12DFA7-F57F-401D-B653-F5E0107C8F66}" type="slidenum">
              <a:rPr b="0" lang="en-US" sz="1200" spc="-1" strike="noStrike">
                <a:solidFill>
                  <a:srgbClr val="8b8b8b"/>
                </a:solidFill>
                <a:latin typeface="Calibri"/>
              </a:rPr>
              <a:t>&lt;number&gt;</a:t>
            </a:fld>
            <a:endParaRPr b="0" lang="en-US" sz="1200" spc="-1" strike="noStrike">
              <a:latin typeface="Times New Roman"/>
            </a:endParaRPr>
          </a:p>
        </p:txBody>
      </p:sp>
      <p:sp>
        <p:nvSpPr>
          <p:cNvPr id="348" name="Text Box 7_5"/>
          <p:cNvSpPr/>
          <p:nvPr/>
        </p:nvSpPr>
        <p:spPr>
          <a:xfrm>
            <a:off x="697320" y="5907240"/>
            <a:ext cx="1065636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1600" spc="-1" strike="noStrike">
                <a:solidFill>
                  <a:srgbClr val="0070c0"/>
                </a:solidFill>
                <a:latin typeface="Calibri"/>
              </a:rPr>
              <a:t>** </a:t>
            </a:r>
            <a:r>
              <a:rPr b="0" lang="en-US" sz="1600" spc="-1" strike="noStrike">
                <a:solidFill>
                  <a:srgbClr val="0070c0"/>
                </a:solidFill>
                <a:latin typeface="Calibri"/>
              </a:rPr>
              <a:t>https://www.watelectronics.com/arm-processor-architecture-working/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itle 1_28"/>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Processors for Mobile Platform </a:t>
            </a:r>
            <a:endParaRPr b="0" lang="en-US" sz="4400" spc="-1" strike="noStrike">
              <a:solidFill>
                <a:srgbClr val="000000"/>
              </a:solidFill>
              <a:latin typeface="Calibri"/>
            </a:endParaRPr>
          </a:p>
        </p:txBody>
      </p:sp>
      <p:sp>
        <p:nvSpPr>
          <p:cNvPr id="350" name="Content Placeholder 2_18"/>
          <p:cNvSpPr txBox="1"/>
          <p:nvPr/>
        </p:nvSpPr>
        <p:spPr>
          <a:xfrm>
            <a:off x="838080" y="1825560"/>
            <a:ext cx="10515240" cy="3554640"/>
          </a:xfrm>
          <a:prstGeom prst="rect">
            <a:avLst/>
          </a:prstGeom>
          <a:noFill/>
          <a:ln w="0">
            <a:noFill/>
          </a:ln>
        </p:spPr>
        <p:txBody>
          <a:bodyPr>
            <a:normAutofit fontScale="91000"/>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Qualcomm® Snapdragon™ mobile platforms are designed to be fast, intelligent, smooth, and secure with amazing graphics.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They feature processors with multi-core CPUs, combining cutting-edge features and support for worldwide network connectivity with j</a:t>
            </a:r>
            <a:r>
              <a:rPr b="0" lang="en-IN" sz="2400" spc="-1" strike="noStrike">
                <a:solidFill>
                  <a:srgbClr val="000000"/>
                </a:solidFill>
                <a:latin typeface="Calibri"/>
              </a:rPr>
              <a:t>high</a:t>
            </a:r>
            <a:r>
              <a:rPr b="0" lang="en-US" sz="2400" spc="-1" strike="noStrike">
                <a:solidFill>
                  <a:srgbClr val="000000"/>
                </a:solidFill>
                <a:latin typeface="Calibri"/>
              </a:rPr>
              <a:t> speeds and unbelievable power efficiency.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Smartphones and mobile devices built with Snapdragon mobile platforms enable immersive augmented reality and virtual reality experiences, brilliant camera capabilities, superior 4G LTE and 5G connectivity, and the latest security solutions.</a:t>
            </a:r>
            <a:endParaRPr b="0" lang="en-US" sz="2400" spc="-1" strike="noStrike">
              <a:solidFill>
                <a:srgbClr val="000000"/>
              </a:solidFill>
              <a:latin typeface="Calibri"/>
            </a:endParaRPr>
          </a:p>
        </p:txBody>
      </p:sp>
      <p:sp>
        <p:nvSpPr>
          <p:cNvPr id="351" name="Date Placeholder 3_22"/>
          <p:cNvSpPr txBox="1"/>
          <p:nvPr/>
        </p:nvSpPr>
        <p:spPr>
          <a:xfrm>
            <a:off x="838080" y="6356520"/>
            <a:ext cx="2742840" cy="364680"/>
          </a:xfrm>
          <a:prstGeom prst="rect">
            <a:avLst/>
          </a:prstGeom>
          <a:noFill/>
          <a:ln w="0">
            <a:noFill/>
          </a:ln>
        </p:spPr>
        <p:txBody>
          <a:bodyPr anchor="ctr">
            <a:noAutofit/>
          </a:bodyPr>
          <a:p>
            <a:pPr>
              <a:lnSpc>
                <a:spcPct val="100000"/>
              </a:lnSpc>
            </a:pPr>
            <a:fld id="{926BFFD5-DC3D-477D-BFA6-674723A19A5F}" type="datetime1">
              <a:rPr b="0" lang="en-US" sz="1200" spc="-1" strike="noStrike">
                <a:solidFill>
                  <a:srgbClr val="8b8b8b"/>
                </a:solidFill>
                <a:latin typeface="Calibri"/>
              </a:rPr>
              <a:t>05/18/2021</a:t>
            </a:fld>
            <a:endParaRPr b="0" lang="en-US" sz="1200" spc="-1" strike="noStrike">
              <a:latin typeface="Times New Roman"/>
            </a:endParaRPr>
          </a:p>
        </p:txBody>
      </p:sp>
      <p:sp>
        <p:nvSpPr>
          <p:cNvPr id="352" name="Footer Placeholder 4_2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53" name="Slide Number Placeholder 5_22"/>
          <p:cNvSpPr txBox="1"/>
          <p:nvPr/>
        </p:nvSpPr>
        <p:spPr>
          <a:xfrm>
            <a:off x="8610480" y="6356520"/>
            <a:ext cx="2742840" cy="364680"/>
          </a:xfrm>
          <a:prstGeom prst="rect">
            <a:avLst/>
          </a:prstGeom>
          <a:noFill/>
          <a:ln w="0">
            <a:noFill/>
          </a:ln>
        </p:spPr>
        <p:txBody>
          <a:bodyPr anchor="ctr">
            <a:noAutofit/>
          </a:bodyPr>
          <a:p>
            <a:pPr algn="r">
              <a:lnSpc>
                <a:spcPct val="100000"/>
              </a:lnSpc>
            </a:pPr>
            <a:fld id="{EDC55628-1145-453E-87FD-0AD27F678081}" type="slidenum">
              <a:rPr b="0" lang="en-US" sz="1200" spc="-1" strike="noStrike">
                <a:solidFill>
                  <a:srgbClr val="8b8b8b"/>
                </a:solidFill>
                <a:latin typeface="Calibri"/>
              </a:rPr>
              <a:t>&lt;number&gt;</a:t>
            </a:fld>
            <a:endParaRPr b="0" lang="en-US" sz="1200" spc="-1" strike="noStrike">
              <a:latin typeface="Times New Roman"/>
            </a:endParaRPr>
          </a:p>
        </p:txBody>
      </p:sp>
      <p:sp>
        <p:nvSpPr>
          <p:cNvPr id="354" name="Rectangle 6_1"/>
          <p:cNvSpPr/>
          <p:nvPr/>
        </p:nvSpPr>
        <p:spPr>
          <a:xfrm>
            <a:off x="482040" y="5824080"/>
            <a:ext cx="6645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 https://www.qualcomm.com/products/mobile-processors</a:t>
            </a:r>
            <a:endParaRPr b="0" lang="en-US" sz="1800" spc="-1" strike="noStrike">
              <a:latin typeface="Arial"/>
            </a:endParaRPr>
          </a:p>
        </p:txBody>
      </p:sp>
    </p:spTree>
  </p:cSld>
  <p:transition spd="slow">
    <p:wipe dir="r"/>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itle 1_29"/>
          <p:cNvSpPr txBox="1"/>
          <p:nvPr/>
        </p:nvSpPr>
        <p:spPr>
          <a:xfrm>
            <a:off x="838080" y="365040"/>
            <a:ext cx="10515240" cy="1325160"/>
          </a:xfrm>
          <a:prstGeom prst="rect">
            <a:avLst/>
          </a:prstGeom>
          <a:noFill/>
          <a:ln w="0">
            <a:noFill/>
          </a:ln>
        </p:spPr>
        <p:txBody>
          <a:bodyPr anchor="ctr">
            <a:normAutofit/>
          </a:bodyPr>
          <a:p>
            <a:pPr>
              <a:lnSpc>
                <a:spcPct val="90000"/>
              </a:lnSpc>
            </a:pPr>
            <a:r>
              <a:rPr b="1" lang="en-IN" sz="4400" spc="-1" strike="noStrike">
                <a:solidFill>
                  <a:srgbClr val="000000"/>
                </a:solidFill>
                <a:latin typeface="Calibri Light"/>
              </a:rPr>
              <a:t>Generation of </a:t>
            </a:r>
            <a:r>
              <a:rPr b="1" lang="en-US" sz="4400" spc="-1" strike="noStrike">
                <a:solidFill>
                  <a:srgbClr val="000000"/>
                </a:solidFill>
                <a:latin typeface="Calibri Light"/>
              </a:rPr>
              <a:t>Qualcomm</a:t>
            </a:r>
            <a:r>
              <a:rPr b="1" lang="en-IN" sz="4400" spc="-1" strike="noStrike">
                <a:solidFill>
                  <a:srgbClr val="000000"/>
                </a:solidFill>
                <a:latin typeface="Calibri Light"/>
              </a:rPr>
              <a:t> Processors</a:t>
            </a:r>
            <a:endParaRPr b="0" lang="en-US" sz="4400" spc="-1" strike="noStrike">
              <a:solidFill>
                <a:srgbClr val="000000"/>
              </a:solidFill>
              <a:latin typeface="Calibri"/>
            </a:endParaRPr>
          </a:p>
        </p:txBody>
      </p:sp>
      <p:sp>
        <p:nvSpPr>
          <p:cNvPr id="356" name="Content Placeholder 2_19"/>
          <p:cNvSpPr txBox="1"/>
          <p:nvPr/>
        </p:nvSpPr>
        <p:spPr>
          <a:xfrm>
            <a:off x="838080" y="182556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Qualcomm 2 Series Mobile Platforms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4 Series Mobile Platforms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6 Series Mobile Platforms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7 Series Mobile Platforms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8 Series Mobile Platforms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57" name="Date Placeholder 3_24"/>
          <p:cNvSpPr txBox="1"/>
          <p:nvPr/>
        </p:nvSpPr>
        <p:spPr>
          <a:xfrm>
            <a:off x="838080" y="6356520"/>
            <a:ext cx="2742840" cy="364680"/>
          </a:xfrm>
          <a:prstGeom prst="rect">
            <a:avLst/>
          </a:prstGeom>
          <a:noFill/>
          <a:ln w="0">
            <a:noFill/>
          </a:ln>
        </p:spPr>
        <p:txBody>
          <a:bodyPr anchor="ctr">
            <a:noAutofit/>
          </a:bodyPr>
          <a:p>
            <a:pPr>
              <a:lnSpc>
                <a:spcPct val="100000"/>
              </a:lnSpc>
            </a:pPr>
            <a:fld id="{A9CA47DC-8DA3-4592-8077-27BA003B5A25}" type="datetime1">
              <a:rPr b="0" lang="en-US" sz="1200" spc="-1" strike="noStrike">
                <a:solidFill>
                  <a:srgbClr val="8b8b8b"/>
                </a:solidFill>
                <a:latin typeface="Calibri"/>
              </a:rPr>
              <a:t>05/18/2021</a:t>
            </a:fld>
            <a:endParaRPr b="0" lang="en-US" sz="1200" spc="-1" strike="noStrike">
              <a:latin typeface="Times New Roman"/>
            </a:endParaRPr>
          </a:p>
        </p:txBody>
      </p:sp>
      <p:sp>
        <p:nvSpPr>
          <p:cNvPr id="358" name="Footer Placeholder 4_2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59" name="Slide Number Placeholder 5_24"/>
          <p:cNvSpPr txBox="1"/>
          <p:nvPr/>
        </p:nvSpPr>
        <p:spPr>
          <a:xfrm>
            <a:off x="8610480" y="6356520"/>
            <a:ext cx="2742840" cy="364680"/>
          </a:xfrm>
          <a:prstGeom prst="rect">
            <a:avLst/>
          </a:prstGeom>
          <a:noFill/>
          <a:ln w="0">
            <a:noFill/>
          </a:ln>
        </p:spPr>
        <p:txBody>
          <a:bodyPr anchor="ctr">
            <a:noAutofit/>
          </a:bodyPr>
          <a:p>
            <a:pPr algn="r">
              <a:lnSpc>
                <a:spcPct val="100000"/>
              </a:lnSpc>
            </a:pPr>
            <a:fld id="{8C0598AC-D5F6-4D86-90CF-A130FC7C7343}" type="slidenum">
              <a:rPr b="0" lang="en-US" sz="1200" spc="-1" strike="noStrike">
                <a:solidFill>
                  <a:srgbClr val="8b8b8b"/>
                </a:solidFill>
                <a:latin typeface="Calibri"/>
              </a:rPr>
              <a:t>&lt;number&gt;</a:t>
            </a:fld>
            <a:endParaRPr b="0" lang="en-US" sz="1200" spc="-1" strike="noStrike">
              <a:latin typeface="Times New Roman"/>
            </a:endParaRPr>
          </a:p>
        </p:txBody>
      </p:sp>
      <p:sp>
        <p:nvSpPr>
          <p:cNvPr id="360" name="Rectangle 6_0"/>
          <p:cNvSpPr/>
          <p:nvPr/>
        </p:nvSpPr>
        <p:spPr>
          <a:xfrm>
            <a:off x="809280" y="5794920"/>
            <a:ext cx="6645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 https://www.qualcomm.com/products/mobile-processors</a:t>
            </a:r>
            <a:endParaRPr b="0" lang="en-US" sz="1800" spc="-1" strike="noStrike">
              <a:latin typeface="Arial"/>
            </a:endParaRPr>
          </a:p>
        </p:txBody>
      </p:sp>
    </p:spTree>
  </p:cSld>
  <p:transition spd="slow">
    <p:wipe dir="r"/>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itle 1_30"/>
          <p:cNvSpPr txBox="1"/>
          <p:nvPr/>
        </p:nvSpPr>
        <p:spPr>
          <a:xfrm>
            <a:off x="838080" y="0"/>
            <a:ext cx="10515240" cy="102060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Snapdragon 8 Series Mobile Platforms</a:t>
            </a:r>
            <a:endParaRPr b="0" lang="en-US" sz="4400" spc="-1" strike="noStrike">
              <a:solidFill>
                <a:srgbClr val="000000"/>
              </a:solidFill>
              <a:latin typeface="Calibri"/>
            </a:endParaRPr>
          </a:p>
        </p:txBody>
      </p:sp>
      <p:sp>
        <p:nvSpPr>
          <p:cNvPr id="362" name="Content Placeholder 2_20"/>
          <p:cNvSpPr txBox="1"/>
          <p:nvPr/>
        </p:nvSpPr>
        <p:spPr>
          <a:xfrm>
            <a:off x="990720" y="110160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820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821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Snapdragon 835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Snapdragon 845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Snapdragon 855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Snapdragon 855+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865 5-G Mobile Platform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Snapdragon 888 5G Mobile Platform</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63" name="Date Placeholder 3_25"/>
          <p:cNvSpPr txBox="1"/>
          <p:nvPr/>
        </p:nvSpPr>
        <p:spPr>
          <a:xfrm>
            <a:off x="838080" y="6356520"/>
            <a:ext cx="2742840" cy="364680"/>
          </a:xfrm>
          <a:prstGeom prst="rect">
            <a:avLst/>
          </a:prstGeom>
          <a:noFill/>
          <a:ln w="0">
            <a:noFill/>
          </a:ln>
        </p:spPr>
        <p:txBody>
          <a:bodyPr anchor="ctr">
            <a:noAutofit/>
          </a:bodyPr>
          <a:p>
            <a:pPr>
              <a:lnSpc>
                <a:spcPct val="100000"/>
              </a:lnSpc>
            </a:pPr>
            <a:fld id="{76A0B818-7442-4E47-A452-CBED9C8C852C}" type="datetime1">
              <a:rPr b="0" lang="en-US" sz="1200" spc="-1" strike="noStrike">
                <a:solidFill>
                  <a:srgbClr val="8b8b8b"/>
                </a:solidFill>
                <a:latin typeface="Calibri"/>
              </a:rPr>
              <a:t>05/18/2021</a:t>
            </a:fld>
            <a:endParaRPr b="0" lang="en-US" sz="1200" spc="-1" strike="noStrike">
              <a:latin typeface="Times New Roman"/>
            </a:endParaRPr>
          </a:p>
        </p:txBody>
      </p:sp>
      <p:sp>
        <p:nvSpPr>
          <p:cNvPr id="364" name="Footer Placeholder 4_2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65" name="Slide Number Placeholder 5_25"/>
          <p:cNvSpPr txBox="1"/>
          <p:nvPr/>
        </p:nvSpPr>
        <p:spPr>
          <a:xfrm>
            <a:off x="8610480" y="6356520"/>
            <a:ext cx="2742840" cy="364680"/>
          </a:xfrm>
          <a:prstGeom prst="rect">
            <a:avLst/>
          </a:prstGeom>
          <a:noFill/>
          <a:ln w="0">
            <a:noFill/>
          </a:ln>
        </p:spPr>
        <p:txBody>
          <a:bodyPr anchor="ctr">
            <a:noAutofit/>
          </a:bodyPr>
          <a:p>
            <a:pPr algn="r">
              <a:lnSpc>
                <a:spcPct val="100000"/>
              </a:lnSpc>
            </a:pPr>
            <a:fld id="{CBEC44C0-A2C4-41F4-BA40-E174ED91F479}" type="slidenum">
              <a:rPr b="0" lang="en-US" sz="1200" spc="-1" strike="noStrike">
                <a:solidFill>
                  <a:srgbClr val="8b8b8b"/>
                </a:solidFill>
                <a:latin typeface="Calibri"/>
              </a:rPr>
              <a:t>&lt;number&gt;</a:t>
            </a:fld>
            <a:endParaRPr b="0" lang="en-US" sz="1200" spc="-1" strike="noStrike">
              <a:latin typeface="Times New Roman"/>
            </a:endParaRPr>
          </a:p>
        </p:txBody>
      </p:sp>
      <p:sp>
        <p:nvSpPr>
          <p:cNvPr id="366" name="Rectangle 6_3"/>
          <p:cNvSpPr/>
          <p:nvPr/>
        </p:nvSpPr>
        <p:spPr>
          <a:xfrm>
            <a:off x="809280" y="5794920"/>
            <a:ext cx="6645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 https://www.qualcomm.com/products/mobile-processors</a:t>
            </a:r>
            <a:endParaRPr b="0" lang="en-US" sz="1800" spc="-1" strike="noStrike">
              <a:latin typeface="Arial"/>
            </a:endParaRPr>
          </a:p>
        </p:txBody>
      </p:sp>
    </p:spTree>
  </p:cSld>
  <p:transition spd="slow">
    <p:wipe dir="r"/>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0" lang="en-US" sz="4400" spc="-1" strike="noStrike">
                <a:solidFill>
                  <a:srgbClr val="000000"/>
                </a:solidFill>
                <a:latin typeface="Calibri"/>
              </a:rPr>
              <a:t>AVR Microcontrollers</a:t>
            </a:r>
            <a:endParaRPr b="0" lang="en-US" sz="4400" spc="-1" strike="noStrike">
              <a:solidFill>
                <a:srgbClr val="000000"/>
              </a:solidFill>
              <a:latin typeface="Calibri"/>
            </a:endParaRPr>
          </a:p>
        </p:txBody>
      </p:sp>
      <p:sp>
        <p:nvSpPr>
          <p:cNvPr id="137" name="Text Placeholder 2"/>
          <p:cNvSpPr txBox="1"/>
          <p:nvPr/>
        </p:nvSpPr>
        <p:spPr>
          <a:xfrm>
            <a:off x="1219320" y="1219320"/>
            <a:ext cx="9981720" cy="5539680"/>
          </a:xfrm>
          <a:prstGeom prst="rect">
            <a:avLst/>
          </a:prstGeom>
          <a:noFill/>
          <a:ln w="0">
            <a:noFill/>
          </a:ln>
        </p:spPr>
        <p:txBody>
          <a:bodyPr lIns="0" rIns="0" tIns="0" bIns="0">
            <a:noAutofit/>
          </a:bodyPr>
          <a:p>
            <a:pPr>
              <a:lnSpc>
                <a:spcPct val="100000"/>
              </a:lnSpc>
            </a:pPr>
            <a:r>
              <a:rPr b="0" lang="en-IN" sz="2400" spc="-1" strike="noStrike" u="sng">
                <a:solidFill>
                  <a:srgbClr val="0462c1"/>
                </a:solidFill>
                <a:uFillTx/>
                <a:latin typeface="Times New Roman"/>
                <a:hlinkClick r:id="rId1"/>
              </a:rPr>
              <a:t>Atmega16</a:t>
            </a:r>
            <a:r>
              <a:rPr b="0" lang="en-IN" sz="2400" spc="-1" strike="noStrike">
                <a:solidFill>
                  <a:srgbClr val="000000"/>
                </a:solidFill>
                <a:latin typeface="Times New Roman"/>
              </a:rPr>
              <a:t> microcontroller, which is a 40-pin IC and belongs to the megaAVR category of AVR family. Some of the features of Atmega16 are:</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16KB of Flash memory</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1KB of SRAM</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512 Bytes of EEPROM</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Available in 40-Pin DIP</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8-Channel 10-bit ADC</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Two 8-bit Timers/Counters</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One 16-bit Timer/Counter</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4 PWM Channels</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In System Programmer (ISP)</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Serial USART</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SPI Interface</a:t>
            </a:r>
            <a:endParaRPr b="0" lang="en-US" sz="2400" spc="-1" strike="noStrike">
              <a:solidFill>
                <a:srgbClr val="000000"/>
              </a:solidFill>
              <a:latin typeface="Calibri"/>
            </a:endParaRPr>
          </a:p>
          <a:p>
            <a:pPr>
              <a:lnSpc>
                <a:spcPct val="100000"/>
              </a:lnSpc>
            </a:pPr>
            <a:r>
              <a:rPr b="0" lang="en-IN" sz="2400" spc="-1" strike="noStrike">
                <a:solidFill>
                  <a:srgbClr val="000000"/>
                </a:solidFill>
                <a:latin typeface="Times New Roman"/>
              </a:rPr>
              <a:t>·         Digital to Analog Comparator.</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itle 1_31"/>
          <p:cNvSpPr txBox="1"/>
          <p:nvPr/>
        </p:nvSpPr>
        <p:spPr>
          <a:xfrm>
            <a:off x="819000" y="19188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835 (8998)</a:t>
            </a:r>
            <a:endParaRPr b="0" lang="en-US" sz="4400" spc="-1" strike="noStrike">
              <a:solidFill>
                <a:srgbClr val="000000"/>
              </a:solidFill>
              <a:latin typeface="Calibri"/>
            </a:endParaRPr>
          </a:p>
        </p:txBody>
      </p:sp>
      <p:sp>
        <p:nvSpPr>
          <p:cNvPr id="368" name="Date Placeholder 3_26"/>
          <p:cNvSpPr txBox="1"/>
          <p:nvPr/>
        </p:nvSpPr>
        <p:spPr>
          <a:xfrm>
            <a:off x="838080" y="6356520"/>
            <a:ext cx="2742840" cy="364680"/>
          </a:xfrm>
          <a:prstGeom prst="rect">
            <a:avLst/>
          </a:prstGeom>
          <a:noFill/>
          <a:ln w="0">
            <a:noFill/>
          </a:ln>
        </p:spPr>
        <p:txBody>
          <a:bodyPr anchor="ctr">
            <a:noAutofit/>
          </a:bodyPr>
          <a:p>
            <a:pPr>
              <a:lnSpc>
                <a:spcPct val="100000"/>
              </a:lnSpc>
            </a:pPr>
            <a:fld id="{7B3E9C17-6904-4194-B33D-073703490BA6}" type="datetime1">
              <a:rPr b="0" lang="en-US" sz="1200" spc="-1" strike="noStrike">
                <a:solidFill>
                  <a:srgbClr val="8b8b8b"/>
                </a:solidFill>
                <a:latin typeface="Calibri"/>
              </a:rPr>
              <a:t>05/18/2021</a:t>
            </a:fld>
            <a:endParaRPr b="0" lang="en-US" sz="1200" spc="-1" strike="noStrike">
              <a:latin typeface="Times New Roman"/>
            </a:endParaRPr>
          </a:p>
        </p:txBody>
      </p:sp>
      <p:sp>
        <p:nvSpPr>
          <p:cNvPr id="369" name="Footer Placeholder 4_2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70" name="Slide Number Placeholder 5_26"/>
          <p:cNvSpPr txBox="1"/>
          <p:nvPr/>
        </p:nvSpPr>
        <p:spPr>
          <a:xfrm>
            <a:off x="8610480" y="6356520"/>
            <a:ext cx="2742840" cy="364680"/>
          </a:xfrm>
          <a:prstGeom prst="rect">
            <a:avLst/>
          </a:prstGeom>
          <a:noFill/>
          <a:ln w="0">
            <a:noFill/>
          </a:ln>
        </p:spPr>
        <p:txBody>
          <a:bodyPr anchor="ctr">
            <a:noAutofit/>
          </a:bodyPr>
          <a:p>
            <a:pPr algn="r">
              <a:lnSpc>
                <a:spcPct val="100000"/>
              </a:lnSpc>
            </a:pPr>
            <a:fld id="{556797D7-EE6B-44D3-83E7-A5AF3E755210}" type="slidenum">
              <a:rPr b="0" lang="en-US" sz="1200" spc="-1" strike="noStrike">
                <a:solidFill>
                  <a:srgbClr val="8b8b8b"/>
                </a:solidFill>
                <a:latin typeface="Calibri"/>
              </a:rPr>
              <a:t>&lt;number&gt;</a:t>
            </a:fld>
            <a:endParaRPr b="0" lang="en-US" sz="1200" spc="-1" strike="noStrike">
              <a:latin typeface="Times New Roman"/>
            </a:endParaRPr>
          </a:p>
        </p:txBody>
      </p:sp>
      <p:pic>
        <p:nvPicPr>
          <p:cNvPr id="371" name="Picture 2_4" descr="https://images.anandtech.com/doci/10948/Snapdragon_835-Carousel_678x452.jpg"/>
          <p:cNvPicPr/>
          <p:nvPr/>
        </p:nvPicPr>
        <p:blipFill>
          <a:blip r:embed="rId1"/>
          <a:srcRect l="20993" t="6934" r="19394" b="16818"/>
          <a:stretch/>
        </p:blipFill>
        <p:spPr>
          <a:xfrm>
            <a:off x="5977440" y="1280160"/>
            <a:ext cx="5649840" cy="4611600"/>
          </a:xfrm>
          <a:prstGeom prst="rect">
            <a:avLst/>
          </a:prstGeom>
          <a:ln w="0">
            <a:noFill/>
          </a:ln>
        </p:spPr>
      </p:pic>
      <p:sp>
        <p:nvSpPr>
          <p:cNvPr id="372" name="TextBox 8_1"/>
          <p:cNvSpPr/>
          <p:nvPr/>
        </p:nvSpPr>
        <p:spPr>
          <a:xfrm>
            <a:off x="577440" y="1636200"/>
            <a:ext cx="5274360" cy="3655800"/>
          </a:xfrm>
          <a:prstGeom prst="rect">
            <a:avLst/>
          </a:prstGeom>
          <a:noFill/>
          <a:ln w="0">
            <a:noFill/>
          </a:ln>
        </p:spPr>
        <p:style>
          <a:lnRef idx="0"/>
          <a:fillRef idx="0"/>
          <a:effectRef idx="0"/>
          <a:fontRef idx="minor"/>
        </p:style>
        <p:txBody>
          <a:bodyPr lIns="90000" rIns="90000" tIns="45000" bIns="45000">
            <a:spAutoFit/>
          </a:bodyPr>
          <a:p>
            <a:pPr indent="-21600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The Qualcomm Snapdragon 835 Mobile Platform (MSM8998) is a high-end SoC for smart-phones (mostly Android based) that was released early 2017. </a:t>
            </a:r>
            <a:endParaRPr b="0" lang="en-US" sz="2400" spc="-1" strike="noStrike">
              <a:latin typeface="Arial"/>
            </a:endParaRPr>
          </a:p>
          <a:p>
            <a:pPr>
              <a:lnSpc>
                <a:spcPct val="100000"/>
              </a:lnSpc>
            </a:pPr>
            <a:endParaRPr b="0" lang="en-US" sz="2400" spc="-1" strike="noStrike">
              <a:latin typeface="Arial"/>
            </a:endParaRPr>
          </a:p>
          <a:p>
            <a:pPr indent="-21600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Its one of the first processors that is manufactured in 10 nm (LPE FinFET at Samsung). </a:t>
            </a:r>
            <a:endParaRPr b="0" lang="en-US" sz="2400" spc="-1" strike="noStrike">
              <a:latin typeface="Arial"/>
            </a:endParaRPr>
          </a:p>
          <a:p>
            <a:pPr>
              <a:lnSpc>
                <a:spcPct val="100000"/>
              </a:lnSpc>
            </a:pPr>
            <a:endParaRPr b="0" lang="en-US" sz="2400" spc="-1" strike="noStrike">
              <a:latin typeface="Arial"/>
            </a:endParaRPr>
          </a:p>
        </p:txBody>
      </p:sp>
      <p:sp>
        <p:nvSpPr>
          <p:cNvPr id="373" name="Rectangle 9_1"/>
          <p:cNvSpPr/>
          <p:nvPr/>
        </p:nvSpPr>
        <p:spPr>
          <a:xfrm>
            <a:off x="766800" y="5704560"/>
            <a:ext cx="107542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**https://www.notebookcheck.net/Qualcomm-Snapdragon-835-SoC-Benchmarks-and-Specs.207842.0.html</a:t>
            </a:r>
            <a:endParaRPr b="0" lang="en-US" sz="1800" spc="-1" strike="noStrike">
              <a:latin typeface="Arial"/>
            </a:endParaRPr>
          </a:p>
        </p:txBody>
      </p:sp>
    </p:spTree>
  </p:cSld>
  <p:transition spd="slow">
    <p:wipe dir="r"/>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itle 1_32"/>
          <p:cNvSpPr txBox="1"/>
          <p:nvPr/>
        </p:nvSpPr>
        <p:spPr>
          <a:xfrm>
            <a:off x="838080" y="3650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835……</a:t>
            </a:r>
            <a:endParaRPr b="0" lang="en-US" sz="4400" spc="-1" strike="noStrike">
              <a:solidFill>
                <a:srgbClr val="000000"/>
              </a:solidFill>
              <a:latin typeface="Calibri"/>
            </a:endParaRPr>
          </a:p>
        </p:txBody>
      </p:sp>
      <p:sp>
        <p:nvSpPr>
          <p:cNvPr id="375" name="Content Placeholder 2_21"/>
          <p:cNvSpPr txBox="1"/>
          <p:nvPr/>
        </p:nvSpPr>
        <p:spPr>
          <a:xfrm>
            <a:off x="838080" y="1825560"/>
            <a:ext cx="10515240" cy="33620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With an advanced 10-nanometer design, the Qualcomm Snapdragon-835 mobile platform can support phenomenal mobile performance.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It integrates 4x Kryo 280 at 2.45 GHz (max) for performance and 4x Kryo 280 at 1.9 GHz (max) for efficiency. </a:t>
            </a:r>
            <a:endParaRPr b="0" lang="en-US" sz="2400" spc="-1" strike="noStrike">
              <a:solidFill>
                <a:srgbClr val="000000"/>
              </a:solidFill>
              <a:latin typeface="Calibri"/>
            </a:endParaRPr>
          </a:p>
          <a:p>
            <a:pPr>
              <a:lnSpc>
                <a:spcPct val="90000"/>
              </a:lnSpc>
              <a:spcBef>
                <a:spcPts val="1001"/>
              </a:spcBef>
              <a:tabLst>
                <a:tab algn="l" pos="0"/>
              </a:tabLst>
            </a:pPr>
            <a:endParaRPr b="0" lang="en-US" sz="2400" spc="-1" strike="noStrike">
              <a:solidFill>
                <a:srgbClr val="000000"/>
              </a:solidFill>
              <a:latin typeface="Calibri"/>
            </a:endParaRPr>
          </a:p>
        </p:txBody>
      </p:sp>
      <p:sp>
        <p:nvSpPr>
          <p:cNvPr id="376" name="Date Placeholder 3_27"/>
          <p:cNvSpPr txBox="1"/>
          <p:nvPr/>
        </p:nvSpPr>
        <p:spPr>
          <a:xfrm>
            <a:off x="838080" y="6356520"/>
            <a:ext cx="2742840" cy="364680"/>
          </a:xfrm>
          <a:prstGeom prst="rect">
            <a:avLst/>
          </a:prstGeom>
          <a:noFill/>
          <a:ln w="0">
            <a:noFill/>
          </a:ln>
        </p:spPr>
        <p:txBody>
          <a:bodyPr anchor="ctr">
            <a:noAutofit/>
          </a:bodyPr>
          <a:p>
            <a:pPr>
              <a:lnSpc>
                <a:spcPct val="100000"/>
              </a:lnSpc>
            </a:pPr>
            <a:fld id="{76E55901-C50C-41B3-B801-44DAF2A6B26E}" type="datetime1">
              <a:rPr b="0" lang="en-US" sz="1200" spc="-1" strike="noStrike">
                <a:solidFill>
                  <a:srgbClr val="8b8b8b"/>
                </a:solidFill>
                <a:latin typeface="Calibri"/>
              </a:rPr>
              <a:t>05/18/2021</a:t>
            </a:fld>
            <a:endParaRPr b="0" lang="en-US" sz="1200" spc="-1" strike="noStrike">
              <a:latin typeface="Times New Roman"/>
            </a:endParaRPr>
          </a:p>
        </p:txBody>
      </p:sp>
      <p:sp>
        <p:nvSpPr>
          <p:cNvPr id="377" name="Footer Placeholder 4_2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78" name="Slide Number Placeholder 5_27"/>
          <p:cNvSpPr txBox="1"/>
          <p:nvPr/>
        </p:nvSpPr>
        <p:spPr>
          <a:xfrm>
            <a:off x="8610480" y="6356520"/>
            <a:ext cx="2742840" cy="364680"/>
          </a:xfrm>
          <a:prstGeom prst="rect">
            <a:avLst/>
          </a:prstGeom>
          <a:noFill/>
          <a:ln w="0">
            <a:noFill/>
          </a:ln>
        </p:spPr>
        <p:txBody>
          <a:bodyPr anchor="ctr">
            <a:noAutofit/>
          </a:bodyPr>
          <a:p>
            <a:pPr algn="r">
              <a:lnSpc>
                <a:spcPct val="100000"/>
              </a:lnSpc>
            </a:pPr>
            <a:fld id="{9DA109CE-B381-4C07-A7B4-0BBB6E73545E}" type="slidenum">
              <a:rPr b="0" lang="en-US" sz="1200" spc="-1" strike="noStrike">
                <a:solidFill>
                  <a:srgbClr val="8b8b8b"/>
                </a:solidFill>
                <a:latin typeface="Calibri"/>
              </a:rPr>
              <a:t>&lt;number&gt;</a:t>
            </a:fld>
            <a:endParaRPr b="0" lang="en-US" sz="1200" spc="-1" strike="noStrike">
              <a:latin typeface="Times New Roman"/>
            </a:endParaRPr>
          </a:p>
        </p:txBody>
      </p:sp>
      <p:sp>
        <p:nvSpPr>
          <p:cNvPr id="379" name="Rectangle 6_2"/>
          <p:cNvSpPr/>
          <p:nvPr/>
        </p:nvSpPr>
        <p:spPr>
          <a:xfrm>
            <a:off x="766800" y="5704560"/>
            <a:ext cx="107542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**https://www.notebookcheck.net/Qualcomm-Snapdragon-835-SoC-Benchmarks-and-Specs.207842.0.html</a:t>
            </a:r>
            <a:endParaRPr b="0" lang="en-US" sz="1800" spc="-1" strike="noStrike">
              <a:latin typeface="Arial"/>
            </a:endParaRPr>
          </a:p>
        </p:txBody>
      </p:sp>
    </p:spTree>
  </p:cSld>
  <p:transition spd="slow">
    <p:wipe dir="r"/>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Date Placeholder 3"/>
          <p:cNvSpPr txBox="1"/>
          <p:nvPr/>
        </p:nvSpPr>
        <p:spPr>
          <a:xfrm>
            <a:off x="838080" y="6356520"/>
            <a:ext cx="2742840" cy="364680"/>
          </a:xfrm>
          <a:prstGeom prst="rect">
            <a:avLst/>
          </a:prstGeom>
          <a:noFill/>
          <a:ln w="0">
            <a:noFill/>
          </a:ln>
        </p:spPr>
        <p:txBody>
          <a:bodyPr anchor="ctr">
            <a:noAutofit/>
          </a:bodyPr>
          <a:p>
            <a:pPr>
              <a:lnSpc>
                <a:spcPct val="100000"/>
              </a:lnSpc>
            </a:pPr>
            <a:fld id="{F1935633-5628-4BD3-9B80-0023F96131B4}" type="datetime1">
              <a:rPr b="0" lang="en-US" sz="1200" spc="-1" strike="noStrike">
                <a:solidFill>
                  <a:srgbClr val="8b8b8b"/>
                </a:solidFill>
                <a:latin typeface="Calibri"/>
              </a:rPr>
              <a:t>05/18/2021</a:t>
            </a:fld>
            <a:endParaRPr b="0" lang="en-US" sz="1200" spc="-1" strike="noStrike">
              <a:latin typeface="Times New Roman"/>
            </a:endParaRPr>
          </a:p>
        </p:txBody>
      </p:sp>
      <p:sp>
        <p:nvSpPr>
          <p:cNvPr id="381" name="Footer Placeholder 4_2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82" name="Slide Number Placeholder 5_28"/>
          <p:cNvSpPr txBox="1"/>
          <p:nvPr/>
        </p:nvSpPr>
        <p:spPr>
          <a:xfrm>
            <a:off x="8610480" y="6356520"/>
            <a:ext cx="2742840" cy="364680"/>
          </a:xfrm>
          <a:prstGeom prst="rect">
            <a:avLst/>
          </a:prstGeom>
          <a:noFill/>
          <a:ln w="0">
            <a:noFill/>
          </a:ln>
        </p:spPr>
        <p:txBody>
          <a:bodyPr anchor="ctr">
            <a:noAutofit/>
          </a:bodyPr>
          <a:p>
            <a:pPr algn="r">
              <a:lnSpc>
                <a:spcPct val="100000"/>
              </a:lnSpc>
            </a:pPr>
            <a:fld id="{E2BEFA04-F474-4635-8B7B-B5A8A4579822}" type="slidenum">
              <a:rPr b="0" lang="en-US" sz="1200" spc="-1" strike="noStrike">
                <a:solidFill>
                  <a:srgbClr val="8b8b8b"/>
                </a:solidFill>
                <a:latin typeface="Calibri"/>
              </a:rPr>
              <a:t>&lt;number&gt;</a:t>
            </a:fld>
            <a:endParaRPr b="0" lang="en-US" sz="1200" spc="-1" strike="noStrike">
              <a:latin typeface="Times New Roman"/>
            </a:endParaRPr>
          </a:p>
        </p:txBody>
      </p:sp>
      <p:sp>
        <p:nvSpPr>
          <p:cNvPr id="383" name="Rectangle 6_5"/>
          <p:cNvSpPr/>
          <p:nvPr/>
        </p:nvSpPr>
        <p:spPr>
          <a:xfrm>
            <a:off x="766800" y="5704560"/>
            <a:ext cx="10754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https://www.notebookcheck.net/uploads/tx_nbc2/snapdragon_835-soc_overview.png</a:t>
            </a:r>
            <a:endParaRPr b="0" lang="en-US" sz="1800" spc="-1" strike="noStrike">
              <a:latin typeface="Arial"/>
            </a:endParaRPr>
          </a:p>
        </p:txBody>
      </p:sp>
      <p:pic>
        <p:nvPicPr>
          <p:cNvPr id="384" name="Picture 2_6" descr="https://www.notebookcheck.net/uploads/tx_nbc2/snapdragon_835-soc_overview.png"/>
          <p:cNvPicPr/>
          <p:nvPr/>
        </p:nvPicPr>
        <p:blipFill>
          <a:blip r:embed="rId1"/>
          <a:stretch/>
        </p:blipFill>
        <p:spPr>
          <a:xfrm>
            <a:off x="2565360" y="333360"/>
            <a:ext cx="6859080" cy="5216040"/>
          </a:xfrm>
          <a:prstGeom prst="rect">
            <a:avLst/>
          </a:prstGeom>
          <a:ln w="0">
            <a:noFill/>
          </a:ln>
        </p:spPr>
      </p:pic>
    </p:spTree>
  </p:cSld>
  <p:transition spd="slow">
    <p:wipe dir="r"/>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Date Placeholder 3_28"/>
          <p:cNvSpPr txBox="1"/>
          <p:nvPr/>
        </p:nvSpPr>
        <p:spPr>
          <a:xfrm>
            <a:off x="838080" y="6356520"/>
            <a:ext cx="2742840" cy="364680"/>
          </a:xfrm>
          <a:prstGeom prst="rect">
            <a:avLst/>
          </a:prstGeom>
          <a:noFill/>
          <a:ln w="0">
            <a:noFill/>
          </a:ln>
        </p:spPr>
        <p:txBody>
          <a:bodyPr anchor="ctr">
            <a:noAutofit/>
          </a:bodyPr>
          <a:p>
            <a:pPr>
              <a:lnSpc>
                <a:spcPct val="100000"/>
              </a:lnSpc>
            </a:pPr>
            <a:fld id="{76DCB2EE-A8BE-41BA-B993-C644634EDC55}" type="datetime1">
              <a:rPr b="0" lang="en-US" sz="1200" spc="-1" strike="noStrike">
                <a:solidFill>
                  <a:srgbClr val="8b8b8b"/>
                </a:solidFill>
                <a:latin typeface="Calibri"/>
              </a:rPr>
              <a:t>05/18/2021</a:t>
            </a:fld>
            <a:endParaRPr b="0" lang="en-US" sz="1200" spc="-1" strike="noStrike">
              <a:latin typeface="Times New Roman"/>
            </a:endParaRPr>
          </a:p>
        </p:txBody>
      </p:sp>
      <p:sp>
        <p:nvSpPr>
          <p:cNvPr id="386" name="Footer Placeholder 4_2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87" name="Slide Number Placeholder 5_29"/>
          <p:cNvSpPr txBox="1"/>
          <p:nvPr/>
        </p:nvSpPr>
        <p:spPr>
          <a:xfrm>
            <a:off x="8610480" y="6356520"/>
            <a:ext cx="2742840" cy="364680"/>
          </a:xfrm>
          <a:prstGeom prst="rect">
            <a:avLst/>
          </a:prstGeom>
          <a:noFill/>
          <a:ln w="0">
            <a:noFill/>
          </a:ln>
        </p:spPr>
        <p:txBody>
          <a:bodyPr anchor="ctr">
            <a:noAutofit/>
          </a:bodyPr>
          <a:p>
            <a:pPr algn="r">
              <a:lnSpc>
                <a:spcPct val="100000"/>
              </a:lnSpc>
            </a:pPr>
            <a:fld id="{57C88FC1-BAF1-41E8-A9AB-D4AAAF80C54E}" type="slidenum">
              <a:rPr b="0" lang="en-US" sz="1200" spc="-1" strike="noStrike">
                <a:solidFill>
                  <a:srgbClr val="8b8b8b"/>
                </a:solidFill>
                <a:latin typeface="Calibri"/>
              </a:rPr>
              <a:t>&lt;number&gt;</a:t>
            </a:fld>
            <a:endParaRPr b="0" lang="en-US" sz="1200" spc="-1" strike="noStrike">
              <a:latin typeface="Times New Roman"/>
            </a:endParaRPr>
          </a:p>
        </p:txBody>
      </p:sp>
      <p:pic>
        <p:nvPicPr>
          <p:cNvPr id="388" name="Picture 2_7" descr="https://images.anandtech.com/doci/10948/Snapdragon_835-SoC_Overview.png"/>
          <p:cNvPicPr/>
          <p:nvPr/>
        </p:nvPicPr>
        <p:blipFill>
          <a:blip r:embed="rId1"/>
          <a:stretch/>
        </p:blipFill>
        <p:spPr>
          <a:xfrm>
            <a:off x="1654200" y="244440"/>
            <a:ext cx="8915040" cy="5622480"/>
          </a:xfrm>
          <a:prstGeom prst="rect">
            <a:avLst/>
          </a:prstGeom>
          <a:ln w="0">
            <a:noFill/>
          </a:ln>
        </p:spPr>
      </p:pic>
      <p:sp>
        <p:nvSpPr>
          <p:cNvPr id="389" name="Rectangle 7_1"/>
          <p:cNvSpPr/>
          <p:nvPr/>
        </p:nvSpPr>
        <p:spPr>
          <a:xfrm>
            <a:off x="741240" y="6034680"/>
            <a:ext cx="10754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https://images.anandtech.com/doci/10948/Snapdragon_835-SoC_Overview.png</a:t>
            </a:r>
            <a:endParaRPr b="0" lang="en-US" sz="1800" spc="-1" strike="noStrike">
              <a:latin typeface="Arial"/>
            </a:endParaRPr>
          </a:p>
        </p:txBody>
      </p:sp>
    </p:spTree>
  </p:cSld>
  <p:transition spd="slow">
    <p:wipe dir="r"/>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itle 1_33"/>
          <p:cNvSpPr txBox="1"/>
          <p:nvPr/>
        </p:nvSpPr>
        <p:spPr>
          <a:xfrm>
            <a:off x="809280" y="14364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835……</a:t>
            </a:r>
            <a:endParaRPr b="0" lang="en-US" sz="4400" spc="-1" strike="noStrike">
              <a:solidFill>
                <a:srgbClr val="000000"/>
              </a:solidFill>
              <a:latin typeface="Calibri"/>
            </a:endParaRPr>
          </a:p>
        </p:txBody>
      </p:sp>
      <p:sp>
        <p:nvSpPr>
          <p:cNvPr id="391" name="Content Placeholder 2_22"/>
          <p:cNvSpPr txBox="1"/>
          <p:nvPr/>
        </p:nvSpPr>
        <p:spPr>
          <a:xfrm>
            <a:off x="761040" y="1450080"/>
            <a:ext cx="10515240" cy="4350960"/>
          </a:xfrm>
          <a:prstGeom prst="rect">
            <a:avLst/>
          </a:prstGeom>
          <a:noFill/>
          <a:ln w="0">
            <a:noFill/>
          </a:ln>
        </p:spPr>
        <p:txBody>
          <a:bodyPr>
            <a:normAutofit fontScale="87000"/>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SD-835 is the first commercial SoC to use Samsung’s 10nm "10LPE" FinFET manufacturing node.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Qualcomm did not disclose die size, but it said the overall package size is 35% smaller than the Snapdragon 820 and contains more than 3 billion transistors.</a:t>
            </a:r>
            <a:endParaRPr b="0" lang="en-US" sz="2400" spc="-1" strike="noStrike">
              <a:solidFill>
                <a:srgbClr val="000000"/>
              </a:solidFill>
              <a:latin typeface="Calibri"/>
            </a:endParaRPr>
          </a:p>
          <a:p>
            <a:pPr algn="just">
              <a:lnSpc>
                <a:spcPct val="90000"/>
              </a:lnSpc>
              <a:spcBef>
                <a:spcPts val="1001"/>
              </a:spcBef>
            </a:pP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Its third-generation FinFET node “allows up to a 30% increase in area efficiency with 27% higher performance or up to 40% lower power consumption” relative to its first-generation 14nm 14LPE node at the same frequency</a:t>
            </a:r>
            <a:endParaRPr b="0" lang="en-US" sz="2400" spc="-1" strike="noStrike">
              <a:solidFill>
                <a:srgbClr val="000000"/>
              </a:solidFill>
              <a:latin typeface="Calibri"/>
            </a:endParaRPr>
          </a:p>
        </p:txBody>
      </p:sp>
      <p:sp>
        <p:nvSpPr>
          <p:cNvPr id="392" name="Date Placeholder 3_29"/>
          <p:cNvSpPr txBox="1"/>
          <p:nvPr/>
        </p:nvSpPr>
        <p:spPr>
          <a:xfrm>
            <a:off x="838080" y="6356520"/>
            <a:ext cx="2742840" cy="364680"/>
          </a:xfrm>
          <a:prstGeom prst="rect">
            <a:avLst/>
          </a:prstGeom>
          <a:noFill/>
          <a:ln w="0">
            <a:noFill/>
          </a:ln>
        </p:spPr>
        <p:txBody>
          <a:bodyPr anchor="ctr">
            <a:noAutofit/>
          </a:bodyPr>
          <a:p>
            <a:pPr>
              <a:lnSpc>
                <a:spcPct val="100000"/>
              </a:lnSpc>
            </a:pPr>
            <a:fld id="{4CB88A9B-6AA7-4129-BC75-6800273080D7}" type="datetime1">
              <a:rPr b="0" lang="en-US" sz="1200" spc="-1" strike="noStrike">
                <a:solidFill>
                  <a:srgbClr val="8b8b8b"/>
                </a:solidFill>
                <a:latin typeface="Calibri"/>
              </a:rPr>
              <a:t>05/18/2021</a:t>
            </a:fld>
            <a:endParaRPr b="0" lang="en-US" sz="1200" spc="-1" strike="noStrike">
              <a:latin typeface="Times New Roman"/>
            </a:endParaRPr>
          </a:p>
        </p:txBody>
      </p:sp>
      <p:sp>
        <p:nvSpPr>
          <p:cNvPr id="393" name="Footer Placeholder 4_3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394" name="Slide Number Placeholder 5_30"/>
          <p:cNvSpPr txBox="1"/>
          <p:nvPr/>
        </p:nvSpPr>
        <p:spPr>
          <a:xfrm>
            <a:off x="8610480" y="6356520"/>
            <a:ext cx="2742840" cy="364680"/>
          </a:xfrm>
          <a:prstGeom prst="rect">
            <a:avLst/>
          </a:prstGeom>
          <a:noFill/>
          <a:ln w="0">
            <a:noFill/>
          </a:ln>
        </p:spPr>
        <p:txBody>
          <a:bodyPr anchor="ctr">
            <a:noAutofit/>
          </a:bodyPr>
          <a:p>
            <a:pPr algn="r">
              <a:lnSpc>
                <a:spcPct val="100000"/>
              </a:lnSpc>
            </a:pPr>
            <a:fld id="{1AA9C0D0-DBB2-4749-9300-F9FDAF9A7A63}" type="slidenum">
              <a:rPr b="0" lang="en-US" sz="1200" spc="-1" strike="noStrike">
                <a:solidFill>
                  <a:srgbClr val="8b8b8b"/>
                </a:solidFill>
                <a:latin typeface="Calibri"/>
              </a:rPr>
              <a:t>&lt;number&gt;</a:t>
            </a:fld>
            <a:endParaRPr b="0" lang="en-US" sz="1200" spc="-1" strike="noStrike">
              <a:latin typeface="Times New Roman"/>
            </a:endParaRPr>
          </a:p>
        </p:txBody>
      </p:sp>
      <p:sp>
        <p:nvSpPr>
          <p:cNvPr id="395" name="Rectangle 6_4"/>
          <p:cNvSpPr/>
          <p:nvPr/>
        </p:nvSpPr>
        <p:spPr>
          <a:xfrm>
            <a:off x="766800" y="5704560"/>
            <a:ext cx="10754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https://www.notebookcheck.net/uploads/tx_nbc2/snapdragon_835-soc_overview.png</a:t>
            </a:r>
            <a:endParaRPr b="0" lang="en-US" sz="1800" spc="-1" strike="noStrike">
              <a:latin typeface="Arial"/>
            </a:endParaRPr>
          </a:p>
        </p:txBody>
      </p:sp>
    </p:spTree>
  </p:cSld>
  <p:transition spd="slow">
    <p:wipe dir="r"/>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itle 1_34"/>
          <p:cNvSpPr txBox="1"/>
          <p:nvPr/>
        </p:nvSpPr>
        <p:spPr>
          <a:xfrm>
            <a:off x="838080" y="0"/>
            <a:ext cx="11124720" cy="1107720"/>
          </a:xfrm>
          <a:prstGeom prst="rect">
            <a:avLst/>
          </a:prstGeom>
          <a:noFill/>
          <a:ln w="0">
            <a:noFill/>
          </a:ln>
        </p:spPr>
        <p:txBody>
          <a:bodyPr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solidFill>
                <a:srgbClr val="000000"/>
              </a:solidFill>
              <a:latin typeface="Calibri"/>
            </a:endParaRPr>
          </a:p>
        </p:txBody>
      </p:sp>
      <p:sp>
        <p:nvSpPr>
          <p:cNvPr id="397" name="Content Placeholder 2_23"/>
          <p:cNvSpPr txBox="1"/>
          <p:nvPr/>
        </p:nvSpPr>
        <p:spPr>
          <a:xfrm>
            <a:off x="851040" y="1292400"/>
            <a:ext cx="10515240" cy="4350960"/>
          </a:xfrm>
          <a:prstGeom prst="rect">
            <a:avLst/>
          </a:prstGeom>
          <a:noFill/>
          <a:ln w="0">
            <a:noFill/>
          </a:ln>
        </p:spPr>
        <p:txBody>
          <a:bodyPr>
            <a:noAutofit/>
          </a:bodyPr>
          <a:p>
            <a:pPr marL="228600" indent="-228240">
              <a:lnSpc>
                <a:spcPct val="90000"/>
              </a:lnSpc>
              <a:spcBef>
                <a:spcPts val="1001"/>
              </a:spcBef>
              <a:tabLst>
                <a:tab algn="l" pos="0"/>
              </a:tabLst>
            </a:pPr>
            <a:r>
              <a:rPr b="1" lang="en-US" sz="2800" spc="-1" strike="noStrike">
                <a:solidFill>
                  <a:srgbClr val="000000"/>
                </a:solidFill>
                <a:latin typeface="Calibri"/>
              </a:rPr>
              <a:t>Snapdragon X16 LTE modem</a:t>
            </a:r>
            <a:r>
              <a:rPr b="0" lang="en-US" sz="2800" spc="-1" strike="noStrike">
                <a:solidFill>
                  <a:srgbClr val="000000"/>
                </a:solidFill>
                <a:latin typeface="Calibri"/>
              </a:rPr>
              <a:t>: </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Mobile connectivity with LTE download speeds up to 1 Gbps, multi-gigabit 802.11ad, and integrated 2x2 802.11ac Wi-Fi with MU-MIMO</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tabLst>
                <a:tab algn="l" pos="0"/>
              </a:tabLst>
            </a:pPr>
            <a:r>
              <a:rPr b="1" lang="en-US" sz="2800" spc="-1" strike="noStrike">
                <a:solidFill>
                  <a:srgbClr val="000000"/>
                </a:solidFill>
                <a:latin typeface="Calibri"/>
              </a:rPr>
              <a:t>Qualcomm Quick Charge™ 4 technology: </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20% faster, 30% more efficient than our previous generation, charge from zero to up to 50% in 15 minutes</a:t>
            </a:r>
            <a:endParaRPr b="0" lang="en-US" sz="2800" spc="-1" strike="noStrike">
              <a:solidFill>
                <a:srgbClr val="000000"/>
              </a:solidFill>
              <a:latin typeface="Calibri"/>
            </a:endParaRPr>
          </a:p>
        </p:txBody>
      </p:sp>
      <p:sp>
        <p:nvSpPr>
          <p:cNvPr id="398" name="Date Placeholder 3_30"/>
          <p:cNvSpPr txBox="1"/>
          <p:nvPr/>
        </p:nvSpPr>
        <p:spPr>
          <a:xfrm>
            <a:off x="838080" y="6356520"/>
            <a:ext cx="2742840" cy="364680"/>
          </a:xfrm>
          <a:prstGeom prst="rect">
            <a:avLst/>
          </a:prstGeom>
          <a:noFill/>
          <a:ln w="0">
            <a:noFill/>
          </a:ln>
        </p:spPr>
        <p:txBody>
          <a:bodyPr anchor="ctr">
            <a:noAutofit/>
          </a:bodyPr>
          <a:p>
            <a:pPr>
              <a:lnSpc>
                <a:spcPct val="100000"/>
              </a:lnSpc>
            </a:pPr>
            <a:fld id="{49597470-FE21-4082-8308-0AA7549BBD4F}" type="datetime1">
              <a:rPr b="0" lang="en-US" sz="1200" spc="-1" strike="noStrike">
                <a:solidFill>
                  <a:srgbClr val="8b8b8b"/>
                </a:solidFill>
                <a:latin typeface="Calibri"/>
              </a:rPr>
              <a:t>05/18/2021</a:t>
            </a:fld>
            <a:endParaRPr b="0" lang="en-US" sz="1200" spc="-1" strike="noStrike">
              <a:latin typeface="Times New Roman"/>
            </a:endParaRPr>
          </a:p>
        </p:txBody>
      </p:sp>
      <p:sp>
        <p:nvSpPr>
          <p:cNvPr id="399" name="Footer Placeholder 4_3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00" name="Slide Number Placeholder 5_31"/>
          <p:cNvSpPr txBox="1"/>
          <p:nvPr/>
        </p:nvSpPr>
        <p:spPr>
          <a:xfrm>
            <a:off x="8610480" y="6356520"/>
            <a:ext cx="2742840" cy="364680"/>
          </a:xfrm>
          <a:prstGeom prst="rect">
            <a:avLst/>
          </a:prstGeom>
          <a:noFill/>
          <a:ln w="0">
            <a:noFill/>
          </a:ln>
        </p:spPr>
        <p:txBody>
          <a:bodyPr anchor="ctr">
            <a:noAutofit/>
          </a:bodyPr>
          <a:p>
            <a:pPr algn="r">
              <a:lnSpc>
                <a:spcPct val="100000"/>
              </a:lnSpc>
            </a:pPr>
            <a:fld id="{E72BE26B-460F-46B0-AB3C-7DEE73BCCEFE}" type="slidenum">
              <a:rPr b="0" lang="en-US" sz="1200" spc="-1" strike="noStrike">
                <a:solidFill>
                  <a:srgbClr val="8b8b8b"/>
                </a:solidFill>
                <a:latin typeface="Calibri"/>
              </a:rPr>
              <a:t>&lt;number&gt;</a:t>
            </a:fld>
            <a:endParaRPr b="0" lang="en-US" sz="1200" spc="-1" strike="noStrike">
              <a:latin typeface="Times New Roman"/>
            </a:endParaRPr>
          </a:p>
        </p:txBody>
      </p:sp>
      <p:sp>
        <p:nvSpPr>
          <p:cNvPr id="401" name="Rectangle 6_7"/>
          <p:cNvSpPr/>
          <p:nvPr/>
        </p:nvSpPr>
        <p:spPr>
          <a:xfrm>
            <a:off x="914400" y="5798160"/>
            <a:ext cx="105786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itle 1_35"/>
          <p:cNvSpPr txBox="1"/>
          <p:nvPr/>
        </p:nvSpPr>
        <p:spPr>
          <a:xfrm>
            <a:off x="838080" y="0"/>
            <a:ext cx="11124720" cy="1107720"/>
          </a:xfrm>
          <a:prstGeom prst="rect">
            <a:avLst/>
          </a:prstGeom>
          <a:noFill/>
          <a:ln w="0">
            <a:noFill/>
          </a:ln>
        </p:spPr>
        <p:txBody>
          <a:bodyPr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solidFill>
                <a:srgbClr val="000000"/>
              </a:solidFill>
              <a:latin typeface="Calibri"/>
            </a:endParaRPr>
          </a:p>
        </p:txBody>
      </p:sp>
      <p:sp>
        <p:nvSpPr>
          <p:cNvPr id="403" name="Content Placeholder 2_24"/>
          <p:cNvSpPr txBox="1"/>
          <p:nvPr/>
        </p:nvSpPr>
        <p:spPr>
          <a:xfrm>
            <a:off x="952560" y="1305000"/>
            <a:ext cx="10515240" cy="4350960"/>
          </a:xfrm>
          <a:prstGeom prst="rect">
            <a:avLst/>
          </a:prstGeom>
          <a:noFill/>
          <a:ln w="0">
            <a:noFill/>
          </a:ln>
        </p:spPr>
        <p:txBody>
          <a:bodyPr>
            <a:noAutofit/>
          </a:bodyPr>
          <a:p>
            <a:pPr marL="228600" indent="-228240">
              <a:lnSpc>
                <a:spcPct val="90000"/>
              </a:lnSpc>
              <a:spcBef>
                <a:spcPts val="1001"/>
              </a:spcBef>
              <a:tabLst>
                <a:tab algn="l" pos="0"/>
              </a:tabLst>
            </a:pPr>
            <a:r>
              <a:rPr b="1" lang="en-US" sz="2800" spc="-1" strike="noStrike">
                <a:solidFill>
                  <a:srgbClr val="000000"/>
                </a:solidFill>
                <a:latin typeface="Calibri"/>
              </a:rPr>
              <a:t>Qualcomm Adreno 540 GPU with visual processing subsystem</a:t>
            </a:r>
            <a:endParaRPr b="0" lang="en-US" sz="2800" spc="-1" strike="noStrike">
              <a:solidFill>
                <a:srgbClr val="000000"/>
              </a:solidFill>
              <a:latin typeface="Calibri"/>
            </a:endParaRPr>
          </a:p>
          <a:p>
            <a:pPr marL="228600" indent="-228240">
              <a:lnSpc>
                <a:spcPct val="90000"/>
              </a:lnSpc>
              <a:spcBef>
                <a:spcPts val="1001"/>
              </a:spcBef>
              <a:tabLst>
                <a:tab algn="l" pos="0"/>
              </a:tabLst>
            </a:pPr>
            <a:r>
              <a:rPr b="0" lang="en-US" sz="2800" spc="-1" strike="noStrike">
                <a:solidFill>
                  <a:srgbClr val="000000"/>
                </a:solidFill>
                <a:latin typeface="Calibri"/>
              </a:rPr>
              <a:t> </a:t>
            </a:r>
            <a:endParaRPr b="0" lang="en-US" sz="2800" spc="-1" strike="noStrike">
              <a:solidFill>
                <a:srgbClr val="000000"/>
              </a:solidFill>
              <a:latin typeface="Calibri"/>
            </a:endParaRPr>
          </a:p>
          <a:p>
            <a:pPr algn="just">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Advanced 3-D graphics rendering and up to 60X more colors help  deliver life-like visuals for immersive experiences</a:t>
            </a:r>
            <a:endParaRPr b="0" lang="en-US" sz="2800" spc="-1" strike="noStrike">
              <a:solidFill>
                <a:srgbClr val="000000"/>
              </a:solidFill>
              <a:latin typeface="Calibri"/>
            </a:endParaRPr>
          </a:p>
          <a:p>
            <a:pPr marL="228600" indent="-228240">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tabLst>
                <a:tab algn="l" pos="0"/>
              </a:tabLst>
            </a:pPr>
            <a:r>
              <a:rPr b="1" lang="en-US" sz="2800" spc="-1" strike="noStrike">
                <a:solidFill>
                  <a:srgbClr val="000000"/>
                </a:solidFill>
                <a:latin typeface="Calibri"/>
              </a:rPr>
              <a:t>Qualcomm Spectr 180 Camera ISP</a:t>
            </a:r>
            <a:endParaRPr b="0" lang="en-US" sz="2800" spc="-1" strike="noStrike">
              <a:solidFill>
                <a:srgbClr val="000000"/>
              </a:solidFill>
              <a:latin typeface="Calibri"/>
            </a:endParaRPr>
          </a:p>
          <a:p>
            <a:pPr marL="228600" indent="-228240">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Dual 14-bit ISPs support up to 32MP single or dual 16-MP cameras for the ultimate photography and video-graphy experience</a:t>
            </a:r>
            <a:endParaRPr b="0" lang="en-US" sz="2800" spc="-1" strike="noStrike">
              <a:solidFill>
                <a:srgbClr val="000000"/>
              </a:solidFill>
              <a:latin typeface="Calibri"/>
            </a:endParaRPr>
          </a:p>
        </p:txBody>
      </p:sp>
      <p:sp>
        <p:nvSpPr>
          <p:cNvPr id="404" name="Date Placeholder 3_31"/>
          <p:cNvSpPr txBox="1"/>
          <p:nvPr/>
        </p:nvSpPr>
        <p:spPr>
          <a:xfrm>
            <a:off x="838080" y="6356520"/>
            <a:ext cx="2742840" cy="364680"/>
          </a:xfrm>
          <a:prstGeom prst="rect">
            <a:avLst/>
          </a:prstGeom>
          <a:noFill/>
          <a:ln w="0">
            <a:noFill/>
          </a:ln>
        </p:spPr>
        <p:txBody>
          <a:bodyPr anchor="ctr">
            <a:noAutofit/>
          </a:bodyPr>
          <a:p>
            <a:pPr>
              <a:lnSpc>
                <a:spcPct val="100000"/>
              </a:lnSpc>
            </a:pPr>
            <a:fld id="{F2F80687-7E88-43A0-AF84-364C7CEAE018}" type="datetime1">
              <a:rPr b="0" lang="en-US" sz="1200" spc="-1" strike="noStrike">
                <a:solidFill>
                  <a:srgbClr val="8b8b8b"/>
                </a:solidFill>
                <a:latin typeface="Calibri"/>
              </a:rPr>
              <a:t>05/18/2021</a:t>
            </a:fld>
            <a:endParaRPr b="0" lang="en-US" sz="1200" spc="-1" strike="noStrike">
              <a:latin typeface="Times New Roman"/>
            </a:endParaRPr>
          </a:p>
        </p:txBody>
      </p:sp>
      <p:sp>
        <p:nvSpPr>
          <p:cNvPr id="405" name="Footer Placeholder 4_3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06" name="Slide Number Placeholder 5_32"/>
          <p:cNvSpPr txBox="1"/>
          <p:nvPr/>
        </p:nvSpPr>
        <p:spPr>
          <a:xfrm>
            <a:off x="8610480" y="6356520"/>
            <a:ext cx="2742840" cy="364680"/>
          </a:xfrm>
          <a:prstGeom prst="rect">
            <a:avLst/>
          </a:prstGeom>
          <a:noFill/>
          <a:ln w="0">
            <a:noFill/>
          </a:ln>
        </p:spPr>
        <p:txBody>
          <a:bodyPr anchor="ctr">
            <a:noAutofit/>
          </a:bodyPr>
          <a:p>
            <a:pPr algn="r">
              <a:lnSpc>
                <a:spcPct val="100000"/>
              </a:lnSpc>
            </a:pPr>
            <a:fld id="{16F09676-9257-4F78-95BE-4CEE4F7A9DD6}" type="slidenum">
              <a:rPr b="0" lang="en-US" sz="1200" spc="-1" strike="noStrike">
                <a:solidFill>
                  <a:srgbClr val="8b8b8b"/>
                </a:solidFill>
                <a:latin typeface="Calibri"/>
              </a:rPr>
              <a:t>&lt;number&gt;</a:t>
            </a:fld>
            <a:endParaRPr b="0" lang="en-US" sz="1200" spc="-1" strike="noStrike">
              <a:latin typeface="Times New Roman"/>
            </a:endParaRPr>
          </a:p>
        </p:txBody>
      </p:sp>
      <p:sp>
        <p:nvSpPr>
          <p:cNvPr id="407" name="Rectangle 6_6"/>
          <p:cNvSpPr/>
          <p:nvPr/>
        </p:nvSpPr>
        <p:spPr>
          <a:xfrm>
            <a:off x="876240" y="5925240"/>
            <a:ext cx="105786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itle 1_36"/>
          <p:cNvSpPr txBox="1"/>
          <p:nvPr/>
        </p:nvSpPr>
        <p:spPr>
          <a:xfrm>
            <a:off x="838080" y="0"/>
            <a:ext cx="11124720" cy="1107720"/>
          </a:xfrm>
          <a:prstGeom prst="rect">
            <a:avLst/>
          </a:prstGeom>
          <a:noFill/>
          <a:ln w="0">
            <a:noFill/>
          </a:ln>
        </p:spPr>
        <p:txBody>
          <a:bodyPr anchor="ctr">
            <a:normAutofit fontScale="63000"/>
          </a:bodyPr>
          <a:p>
            <a:pPr>
              <a:lnSpc>
                <a:spcPct val="90000"/>
              </a:lnSpc>
            </a:pPr>
            <a:r>
              <a:rPr b="1" lang="en-US" sz="4400" spc="-1" strike="noStrike">
                <a:solidFill>
                  <a:srgbClr val="000000"/>
                </a:solidFill>
                <a:latin typeface="Calibri Light"/>
              </a:rPr>
              <a:t>Snapdragon 835 mobile platform advancements…</a:t>
            </a:r>
            <a:endParaRPr b="0" lang="en-US" sz="4400" spc="-1" strike="noStrike">
              <a:solidFill>
                <a:srgbClr val="000000"/>
              </a:solidFill>
              <a:latin typeface="Calibri"/>
            </a:endParaRPr>
          </a:p>
        </p:txBody>
      </p:sp>
      <p:sp>
        <p:nvSpPr>
          <p:cNvPr id="409" name="Content Placeholder 2_25"/>
          <p:cNvSpPr txBox="1"/>
          <p:nvPr/>
        </p:nvSpPr>
        <p:spPr>
          <a:xfrm>
            <a:off x="990720" y="1254240"/>
            <a:ext cx="10515240" cy="4350960"/>
          </a:xfrm>
          <a:prstGeom prst="rect">
            <a:avLst/>
          </a:prstGeom>
          <a:noFill/>
          <a:ln w="0">
            <a:noFill/>
          </a:ln>
        </p:spPr>
        <p:txBody>
          <a:bodyPr>
            <a:normAutofit fontScale="66000"/>
          </a:bodyPr>
          <a:p>
            <a:pPr marL="228600" indent="-228240">
              <a:lnSpc>
                <a:spcPct val="90000"/>
              </a:lnSpc>
              <a:spcBef>
                <a:spcPts val="1001"/>
              </a:spcBef>
              <a:tabLst>
                <a:tab algn="l" pos="0"/>
              </a:tabLst>
            </a:pPr>
            <a:r>
              <a:rPr b="1" lang="en-US" sz="2800" spc="-1" strike="noStrike">
                <a:solidFill>
                  <a:srgbClr val="000000"/>
                </a:solidFill>
                <a:latin typeface="Calibri"/>
              </a:rPr>
              <a:t>Qualcomm Hexagon 682 DSP:</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Support for latest Machine Learning frameworks and image processing. Includes Hexagon Vector eXtensions and Qualcomm All-Ways Aware™ technology utilizing connectivity and sensors </a:t>
            </a:r>
            <a:endParaRPr b="0" lang="en-US" sz="2800" spc="-1" strike="noStrike">
              <a:solidFill>
                <a:srgbClr val="000000"/>
              </a:solidFill>
              <a:latin typeface="Calibri"/>
            </a:endParaRPr>
          </a:p>
          <a:p>
            <a:pPr marL="228600" indent="-228240">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tabLst>
                <a:tab algn="l" pos="0"/>
              </a:tabLst>
            </a:pPr>
            <a:r>
              <a:rPr b="1" lang="en-US" sz="2800" spc="-1" strike="noStrike">
                <a:solidFill>
                  <a:srgbClr val="000000"/>
                </a:solidFill>
                <a:latin typeface="Calibri"/>
              </a:rPr>
              <a:t>Qualcomm  Kryo 280 CPU: </a:t>
            </a:r>
            <a:endParaRPr b="0" lang="en-US" sz="2800" spc="-1" strike="noStrike">
              <a:solidFill>
                <a:srgbClr val="000000"/>
              </a:solidFill>
              <a:latin typeface="Calibri"/>
            </a:endParaRPr>
          </a:p>
          <a:p>
            <a:pPr marL="228600" indent="-228240">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Manufactured in 10nm FinFET to deliver our most power-eff icient architecture to date</a:t>
            </a:r>
            <a:endParaRPr b="0" lang="en-US" sz="2800" spc="-1" strike="noStrike">
              <a:solidFill>
                <a:srgbClr val="000000"/>
              </a:solidFill>
              <a:latin typeface="Calibri"/>
            </a:endParaRPr>
          </a:p>
        </p:txBody>
      </p:sp>
      <p:sp>
        <p:nvSpPr>
          <p:cNvPr id="410" name="Date Placeholder 3_32"/>
          <p:cNvSpPr txBox="1"/>
          <p:nvPr/>
        </p:nvSpPr>
        <p:spPr>
          <a:xfrm>
            <a:off x="838080" y="6356520"/>
            <a:ext cx="2742840" cy="364680"/>
          </a:xfrm>
          <a:prstGeom prst="rect">
            <a:avLst/>
          </a:prstGeom>
          <a:noFill/>
          <a:ln w="0">
            <a:noFill/>
          </a:ln>
        </p:spPr>
        <p:txBody>
          <a:bodyPr anchor="ctr">
            <a:noAutofit/>
          </a:bodyPr>
          <a:p>
            <a:pPr>
              <a:lnSpc>
                <a:spcPct val="100000"/>
              </a:lnSpc>
            </a:pPr>
            <a:fld id="{684748BB-B905-4DCE-9A58-F907FD5977B0}" type="datetime1">
              <a:rPr b="0" lang="en-US" sz="1200" spc="-1" strike="noStrike">
                <a:solidFill>
                  <a:srgbClr val="8b8b8b"/>
                </a:solidFill>
                <a:latin typeface="Calibri"/>
              </a:rPr>
              <a:t>05/18/2021</a:t>
            </a:fld>
            <a:endParaRPr b="0" lang="en-US" sz="1200" spc="-1" strike="noStrike">
              <a:latin typeface="Times New Roman"/>
            </a:endParaRPr>
          </a:p>
        </p:txBody>
      </p:sp>
      <p:sp>
        <p:nvSpPr>
          <p:cNvPr id="411" name="Footer Placeholder 4_3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12" name="Slide Number Placeholder 5_33"/>
          <p:cNvSpPr txBox="1"/>
          <p:nvPr/>
        </p:nvSpPr>
        <p:spPr>
          <a:xfrm>
            <a:off x="8610480" y="6356520"/>
            <a:ext cx="2742840" cy="364680"/>
          </a:xfrm>
          <a:prstGeom prst="rect">
            <a:avLst/>
          </a:prstGeom>
          <a:noFill/>
          <a:ln w="0">
            <a:noFill/>
          </a:ln>
        </p:spPr>
        <p:txBody>
          <a:bodyPr anchor="ctr">
            <a:noAutofit/>
          </a:bodyPr>
          <a:p>
            <a:pPr algn="r">
              <a:lnSpc>
                <a:spcPct val="100000"/>
              </a:lnSpc>
            </a:pPr>
            <a:fld id="{55B9A3C0-F8AF-43B0-AEEF-8897D5A3F313}" type="slidenum">
              <a:rPr b="0" lang="en-US" sz="1200" spc="-1" strike="noStrike">
                <a:solidFill>
                  <a:srgbClr val="8b8b8b"/>
                </a:solidFill>
                <a:latin typeface="Calibri"/>
              </a:rPr>
              <a:t>&lt;number&gt;</a:t>
            </a:fld>
            <a:endParaRPr b="0" lang="en-US" sz="1200" spc="-1" strike="noStrike">
              <a:latin typeface="Times New Roman"/>
            </a:endParaRPr>
          </a:p>
        </p:txBody>
      </p:sp>
      <p:sp>
        <p:nvSpPr>
          <p:cNvPr id="413" name="Rectangle 6_9"/>
          <p:cNvSpPr/>
          <p:nvPr/>
        </p:nvSpPr>
        <p:spPr>
          <a:xfrm>
            <a:off x="876240" y="5925240"/>
            <a:ext cx="105786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**https://www.qualcomm.com/media/documents/files/snapdragon-835-mobile-platform-product-brief.pdf</a:t>
            </a:r>
            <a:endParaRPr b="0" lang="en-US" sz="1800" spc="-1" strike="noStrike">
              <a:latin typeface="Arial"/>
            </a:endParaRPr>
          </a:p>
        </p:txBody>
      </p:sp>
    </p:spTree>
  </p:cSld>
  <p:transition spd="slow">
    <p:wipe dir="r"/>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itle 1_37"/>
          <p:cNvSpPr txBox="1"/>
          <p:nvPr/>
        </p:nvSpPr>
        <p:spPr>
          <a:xfrm>
            <a:off x="83808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FEATURES &amp; SPECIFICATIONS</a:t>
            </a:r>
            <a:endParaRPr b="0" lang="en-US" sz="4400" spc="-1" strike="noStrike">
              <a:solidFill>
                <a:srgbClr val="000000"/>
              </a:solidFill>
              <a:latin typeface="Calibri"/>
            </a:endParaRPr>
          </a:p>
        </p:txBody>
      </p:sp>
      <p:sp>
        <p:nvSpPr>
          <p:cNvPr id="415" name="Date Placeholder 3_33"/>
          <p:cNvSpPr txBox="1"/>
          <p:nvPr/>
        </p:nvSpPr>
        <p:spPr>
          <a:xfrm>
            <a:off x="838080" y="6356520"/>
            <a:ext cx="2742840" cy="364680"/>
          </a:xfrm>
          <a:prstGeom prst="rect">
            <a:avLst/>
          </a:prstGeom>
          <a:noFill/>
          <a:ln w="0">
            <a:noFill/>
          </a:ln>
        </p:spPr>
        <p:txBody>
          <a:bodyPr anchor="ctr">
            <a:noAutofit/>
          </a:bodyPr>
          <a:p>
            <a:pPr>
              <a:lnSpc>
                <a:spcPct val="100000"/>
              </a:lnSpc>
            </a:pPr>
            <a:fld id="{EB742EAE-D224-4D8D-80F6-78BEC86ED84E}" type="datetime1">
              <a:rPr b="0" lang="en-US" sz="1200" spc="-1" strike="noStrike">
                <a:solidFill>
                  <a:srgbClr val="8b8b8b"/>
                </a:solidFill>
                <a:latin typeface="Calibri"/>
              </a:rPr>
              <a:t>05/18/2021</a:t>
            </a:fld>
            <a:endParaRPr b="0" lang="en-US" sz="1200" spc="-1" strike="noStrike">
              <a:latin typeface="Times New Roman"/>
            </a:endParaRPr>
          </a:p>
        </p:txBody>
      </p:sp>
      <p:sp>
        <p:nvSpPr>
          <p:cNvPr id="416" name="Footer Placeholder 4_3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17" name="Slide Number Placeholder 5_34"/>
          <p:cNvSpPr txBox="1"/>
          <p:nvPr/>
        </p:nvSpPr>
        <p:spPr>
          <a:xfrm>
            <a:off x="8610480" y="6356520"/>
            <a:ext cx="2742840" cy="364680"/>
          </a:xfrm>
          <a:prstGeom prst="rect">
            <a:avLst/>
          </a:prstGeom>
          <a:noFill/>
          <a:ln w="0">
            <a:noFill/>
          </a:ln>
        </p:spPr>
        <p:txBody>
          <a:bodyPr anchor="ctr">
            <a:noAutofit/>
          </a:bodyPr>
          <a:p>
            <a:pPr algn="r">
              <a:lnSpc>
                <a:spcPct val="100000"/>
              </a:lnSpc>
            </a:pPr>
            <a:fld id="{F6F1BA99-63CE-4AFC-8E38-59B138F51995}" type="slidenum">
              <a:rPr b="0" lang="en-US" sz="1200" spc="-1" strike="noStrike">
                <a:solidFill>
                  <a:srgbClr val="8b8b8b"/>
                </a:solidFill>
                <a:latin typeface="Calibri"/>
              </a:rPr>
              <a:t>&lt;number&gt;</a:t>
            </a:fld>
            <a:endParaRPr b="0" lang="en-US" sz="1200" spc="-1" strike="noStrike">
              <a:latin typeface="Times New Roman"/>
            </a:endParaRPr>
          </a:p>
        </p:txBody>
      </p:sp>
      <p:graphicFrame>
        <p:nvGraphicFramePr>
          <p:cNvPr id="418" name="Content Placeholder 8_1"/>
          <p:cNvGraphicFramePr/>
          <p:nvPr/>
        </p:nvGraphicFramePr>
        <p:xfrm>
          <a:off x="1143000" y="1312560"/>
          <a:ext cx="9295920" cy="2164320"/>
        </p:xfrm>
        <a:graphic>
          <a:graphicData uri="http://schemas.openxmlformats.org/drawingml/2006/table">
            <a:tbl>
              <a:tblPr/>
              <a:tblGrid>
                <a:gridCol w="3504960"/>
                <a:gridCol w="5790960"/>
              </a:tblGrid>
              <a:tr h="507960">
                <a:tc rowSpan="3">
                  <a:txBody>
                    <a:bodyPr anchor="ctr">
                      <a:noAutofit/>
                    </a:bodyPr>
                    <a:p>
                      <a:pPr algn="ctr">
                        <a:lnSpc>
                          <a:spcPct val="100000"/>
                        </a:lnSpc>
                      </a:pPr>
                      <a:r>
                        <a:rPr b="1" lang="en-US" sz="2400" spc="-1" strike="noStrike">
                          <a:solidFill>
                            <a:srgbClr val="000000"/>
                          </a:solidFill>
                          <a:latin typeface="Calibri"/>
                        </a:rPr>
                        <a:t>CPU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CPU Clock Speed: </a:t>
                      </a:r>
                      <a:r>
                        <a:rPr b="0" lang="en-US" sz="2400" spc="-1" strike="noStrike">
                          <a:solidFill>
                            <a:srgbClr val="000000"/>
                          </a:solidFill>
                          <a:latin typeface="Calibri"/>
                        </a:rPr>
                        <a:t>Up to 2.45 GHz</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CPU Cores: </a:t>
                      </a:r>
                      <a:r>
                        <a:rPr b="0" lang="en-US" sz="2400" spc="-1" strike="noStrike">
                          <a:solidFill>
                            <a:srgbClr val="000000"/>
                          </a:solidFill>
                          <a:latin typeface="Calibri"/>
                        </a:rPr>
                        <a:t>Qualcomm Kryo™ 280 CPU, Octa-core CPU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52380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CPU Architecture: </a:t>
                      </a:r>
                      <a:r>
                        <a:rPr b="0" lang="en-US" sz="2400" spc="-1" strike="noStrike">
                          <a:solidFill>
                            <a:srgbClr val="000000"/>
                          </a:solidFill>
                          <a:latin typeface="Calibri"/>
                        </a:rPr>
                        <a:t>64-bit</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a:txBody>
                    <a:bodyPr anchor="ctr">
                      <a:noAutofit/>
                    </a:bodyPr>
                    <a:p>
                      <a:pPr algn="ctr">
                        <a:lnSpc>
                          <a:spcPct val="100000"/>
                        </a:lnSpc>
                      </a:pPr>
                      <a:r>
                        <a:rPr b="1" lang="en-US" sz="2400" spc="-1" strike="noStrike">
                          <a:solidFill>
                            <a:srgbClr val="000000"/>
                          </a:solidFill>
                          <a:latin typeface="Calibri"/>
                        </a:rPr>
                        <a:t>Process</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tabLst>
                          <a:tab algn="l" pos="0"/>
                        </a:tabLst>
                      </a:pPr>
                      <a:r>
                        <a:rPr b="1" lang="en-US" sz="2400" spc="-1" strike="noStrike">
                          <a:solidFill>
                            <a:srgbClr val="000000"/>
                          </a:solidFill>
                          <a:latin typeface="Calibri"/>
                        </a:rPr>
                        <a:t>Process Technology: </a:t>
                      </a:r>
                      <a:r>
                        <a:rPr b="0" lang="en-US" sz="2400" spc="-1" strike="noStrike">
                          <a:solidFill>
                            <a:srgbClr val="000000"/>
                          </a:solidFill>
                          <a:latin typeface="Calibri"/>
                        </a:rPr>
                        <a:t>10 nm</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1756440">
                <a:tc>
                  <a:txBody>
                    <a:bodyPr anchor="ctr">
                      <a:noAutofit/>
                    </a:bodyPr>
                    <a:p>
                      <a:pPr algn="ctr">
                        <a:lnSpc>
                          <a:spcPct val="100000"/>
                        </a:lnSpc>
                      </a:pPr>
                      <a:r>
                        <a:rPr b="1" lang="en-US" sz="2400" spc="-1" strike="noStrike">
                          <a:solidFill>
                            <a:srgbClr val="000000"/>
                          </a:solidFill>
                          <a:latin typeface="Calibri"/>
                        </a:rPr>
                        <a:t>DSP</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tabLst>
                          <a:tab algn="l" pos="0"/>
                        </a:tabLst>
                      </a:pPr>
                      <a:r>
                        <a:rPr b="1" lang="en-US" sz="2400" spc="-1" strike="noStrike">
                          <a:solidFill>
                            <a:srgbClr val="000000"/>
                          </a:solidFill>
                          <a:latin typeface="Calibri"/>
                        </a:rPr>
                        <a:t>DSP Technology: </a:t>
                      </a:r>
                      <a:r>
                        <a:rPr b="0" lang="en-US" sz="2400" spc="-1" strike="noStrike">
                          <a:solidFill>
                            <a:srgbClr val="000000"/>
                          </a:solidFill>
                          <a:latin typeface="Calibri"/>
                        </a:rPr>
                        <a:t>Qualcomm Hexagon 682 DSP, Qualcomm All-Ways Aware technology</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bl>
          </a:graphicData>
        </a:graphic>
      </p:graphicFrame>
      <p:sp>
        <p:nvSpPr>
          <p:cNvPr id="419" name="Rectangle 11_1"/>
          <p:cNvSpPr/>
          <p:nvPr/>
        </p:nvSpPr>
        <p:spPr>
          <a:xfrm>
            <a:off x="762120" y="5595120"/>
            <a:ext cx="104389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**https://www.qualcomm.com/products/snapdragon-835-mobile-platform</a:t>
            </a:r>
            <a:endParaRPr b="0" lang="en-US" sz="1800" spc="-1" strike="noStrike">
              <a:latin typeface="Arial"/>
            </a:endParaRPr>
          </a:p>
        </p:txBody>
      </p:sp>
    </p:spTree>
  </p:cSld>
  <p:transition spd="slow">
    <p:wipe dir="r"/>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itle 1_38"/>
          <p:cNvSpPr txBox="1"/>
          <p:nvPr/>
        </p:nvSpPr>
        <p:spPr>
          <a:xfrm>
            <a:off x="83808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FEATURES &amp; SPECIFICATIONS</a:t>
            </a:r>
            <a:endParaRPr b="0" lang="en-US" sz="4400" spc="-1" strike="noStrike">
              <a:solidFill>
                <a:srgbClr val="000000"/>
              </a:solidFill>
              <a:latin typeface="Calibri"/>
            </a:endParaRPr>
          </a:p>
        </p:txBody>
      </p:sp>
      <p:sp>
        <p:nvSpPr>
          <p:cNvPr id="421" name="Date Placeholder 3_34"/>
          <p:cNvSpPr txBox="1"/>
          <p:nvPr/>
        </p:nvSpPr>
        <p:spPr>
          <a:xfrm>
            <a:off x="838080" y="6356520"/>
            <a:ext cx="2742840" cy="364680"/>
          </a:xfrm>
          <a:prstGeom prst="rect">
            <a:avLst/>
          </a:prstGeom>
          <a:noFill/>
          <a:ln w="0">
            <a:noFill/>
          </a:ln>
        </p:spPr>
        <p:txBody>
          <a:bodyPr anchor="ctr">
            <a:noAutofit/>
          </a:bodyPr>
          <a:p>
            <a:pPr>
              <a:lnSpc>
                <a:spcPct val="100000"/>
              </a:lnSpc>
            </a:pPr>
            <a:fld id="{4B594F23-5F18-4CD6-A8A0-72278F93DF4C}" type="datetime1">
              <a:rPr b="0" lang="en-US" sz="1200" spc="-1" strike="noStrike">
                <a:solidFill>
                  <a:srgbClr val="8b8b8b"/>
                </a:solidFill>
                <a:latin typeface="Calibri"/>
              </a:rPr>
              <a:t>05/18/2021</a:t>
            </a:fld>
            <a:endParaRPr b="0" lang="en-US" sz="1200" spc="-1" strike="noStrike">
              <a:latin typeface="Times New Roman"/>
            </a:endParaRPr>
          </a:p>
        </p:txBody>
      </p:sp>
      <p:sp>
        <p:nvSpPr>
          <p:cNvPr id="422" name="Footer Placeholder 4_3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23" name="Slide Number Placeholder 5_35"/>
          <p:cNvSpPr txBox="1"/>
          <p:nvPr/>
        </p:nvSpPr>
        <p:spPr>
          <a:xfrm>
            <a:off x="8610480" y="6356520"/>
            <a:ext cx="2742840" cy="364680"/>
          </a:xfrm>
          <a:prstGeom prst="rect">
            <a:avLst/>
          </a:prstGeom>
          <a:noFill/>
          <a:ln w="0">
            <a:noFill/>
          </a:ln>
        </p:spPr>
        <p:txBody>
          <a:bodyPr anchor="ctr">
            <a:noAutofit/>
          </a:bodyPr>
          <a:p>
            <a:pPr algn="r">
              <a:lnSpc>
                <a:spcPct val="100000"/>
              </a:lnSpc>
            </a:pPr>
            <a:fld id="{7E04E275-E425-4065-866A-23706D4BC724}" type="slidenum">
              <a:rPr b="0" lang="en-US" sz="1200" spc="-1" strike="noStrike">
                <a:solidFill>
                  <a:srgbClr val="8b8b8b"/>
                </a:solidFill>
                <a:latin typeface="Calibri"/>
              </a:rPr>
              <a:t>&lt;number&gt;</a:t>
            </a:fld>
            <a:endParaRPr b="0" lang="en-US" sz="1200" spc="-1" strike="noStrike">
              <a:latin typeface="Times New Roman"/>
            </a:endParaRPr>
          </a:p>
        </p:txBody>
      </p:sp>
      <p:graphicFrame>
        <p:nvGraphicFramePr>
          <p:cNvPr id="424" name="Content Placeholder 8_0"/>
          <p:cNvGraphicFramePr/>
          <p:nvPr/>
        </p:nvGraphicFramePr>
        <p:xfrm>
          <a:off x="1778040" y="1541160"/>
          <a:ext cx="9295920" cy="2164320"/>
        </p:xfrm>
        <a:graphic>
          <a:graphicData uri="http://schemas.openxmlformats.org/drawingml/2006/table">
            <a:tbl>
              <a:tblPr/>
              <a:tblGrid>
                <a:gridCol w="1930320"/>
                <a:gridCol w="7365960"/>
              </a:tblGrid>
              <a:tr h="924120">
                <a:tc rowSpan="3">
                  <a:txBody>
                    <a:bodyPr anchor="ctr">
                      <a:noAutofit/>
                    </a:bodyPr>
                    <a:p>
                      <a:pPr algn="ctr">
                        <a:lnSpc>
                          <a:spcPct val="100000"/>
                        </a:lnSpc>
                      </a:pPr>
                      <a:r>
                        <a:rPr b="1" lang="en-US" sz="2400" spc="-1" strike="noStrike">
                          <a:solidFill>
                            <a:srgbClr val="000000"/>
                          </a:solidFill>
                          <a:latin typeface="Calibri"/>
                        </a:rPr>
                        <a:t>Wi-Fi</a:t>
                      </a:r>
                      <a:endParaRPr b="0" lang="en-US" sz="2400" spc="-1" strike="noStrike">
                        <a:latin typeface="Times New Roman"/>
                      </a:endParaRPr>
                    </a:p>
                    <a:p>
                      <a:pPr algn="ctr">
                        <a:lnSpc>
                          <a:spcPct val="100000"/>
                        </a:lnSpc>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Standards: </a:t>
                      </a:r>
                      <a:r>
                        <a:rPr b="0" lang="en-US" sz="2400" spc="-1" strike="noStrike">
                          <a:solidFill>
                            <a:srgbClr val="000000"/>
                          </a:solidFill>
                          <a:latin typeface="Calibri"/>
                        </a:rPr>
                        <a:t>802.11ad, 802.11ac Wave 2, 802.11a/b/g, 802.11n</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50796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Wi-Fi Spectral Bands: </a:t>
                      </a:r>
                      <a:r>
                        <a:rPr b="0" lang="en-US" sz="2400" spc="-1" strike="noStrike">
                          <a:solidFill>
                            <a:srgbClr val="000000"/>
                          </a:solidFill>
                          <a:latin typeface="Calibri"/>
                        </a:rPr>
                        <a:t>2.4GHz, 5GHz, 60GHz</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92412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Peak Speed: </a:t>
                      </a:r>
                      <a:r>
                        <a:rPr b="0" lang="en-US" sz="2400" spc="-1" strike="noStrike">
                          <a:solidFill>
                            <a:srgbClr val="000000"/>
                          </a:solidFill>
                          <a:latin typeface="Calibri"/>
                        </a:rPr>
                        <a:t>867 Mbps</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634680">
                <a:tc rowSpan="2">
                  <a:txBody>
                    <a:bodyPr anchor="ctr">
                      <a:noAutofit/>
                    </a:bodyPr>
                    <a:p>
                      <a:pPr algn="ctr">
                        <a:lnSpc>
                          <a:spcPct val="100000"/>
                        </a:lnSpc>
                        <a:tabLst>
                          <a:tab algn="l" pos="0"/>
                        </a:tabLst>
                      </a:pPr>
                      <a:r>
                        <a:rPr b="1" lang="en-US" sz="2400" spc="-1" strike="noStrike">
                          <a:solidFill>
                            <a:srgbClr val="000000"/>
                          </a:solidFill>
                          <a:latin typeface="Calibri"/>
                        </a:rPr>
                        <a:t>GPU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c>
                  <a:txBody>
                    <a:bodyPr>
                      <a:noAutofit/>
                    </a:bodyPr>
                    <a:p>
                      <a:pPr>
                        <a:lnSpc>
                          <a:spcPct val="100000"/>
                        </a:lnSpc>
                      </a:pPr>
                      <a:r>
                        <a:rPr b="1" lang="en-US" sz="2400" spc="-1" strike="noStrike">
                          <a:solidFill>
                            <a:srgbClr val="000000"/>
                          </a:solidFill>
                          <a:latin typeface="Calibri"/>
                        </a:rPr>
                        <a:t>GPU Name: </a:t>
                      </a:r>
                      <a:r>
                        <a:rPr b="0" lang="en-US" sz="2400" spc="-1" strike="noStrike">
                          <a:solidFill>
                            <a:srgbClr val="000000"/>
                          </a:solidFill>
                          <a:latin typeface="Calibri"/>
                        </a:rPr>
                        <a:t>Qualcomm Adreno™ 540 GPU</a:t>
                      </a: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r h="1340280">
                <a:tc vMerge="1">
                  <a:tcPr marL="90000" marR="90000">
                    <a:solidFill>
                      <a:srgbClr val="729fcf"/>
                    </a:solidFill>
                  </a:tcPr>
                </a:tc>
                <a:tc>
                  <a:txBody>
                    <a:bodyPr>
                      <a:noAutofit/>
                    </a:bodyPr>
                    <a:p>
                      <a:pPr>
                        <a:lnSpc>
                          <a:spcPct val="100000"/>
                        </a:lnSpc>
                        <a:tabLst>
                          <a:tab algn="l" pos="0"/>
                        </a:tabLst>
                      </a:pPr>
                      <a:r>
                        <a:rPr b="1" lang="en-US" sz="2400" spc="-1" strike="noStrike">
                          <a:solidFill>
                            <a:srgbClr val="000000"/>
                          </a:solidFill>
                          <a:latin typeface="Calibri"/>
                        </a:rPr>
                        <a:t>API Support:</a:t>
                      </a:r>
                      <a:r>
                        <a:rPr b="0" lang="en-US" sz="2400" spc="-1" strike="noStrike">
                          <a:solidFill>
                            <a:srgbClr val="000000"/>
                          </a:solidFill>
                          <a:latin typeface="Calibri"/>
                        </a:rPr>
                        <a:t> OpenGL ES 3.2, Vulkan 1.1, OpenCL 2.0 full, DX12</a:t>
                      </a:r>
                      <a:endParaRPr b="0" lang="en-US" sz="2400" spc="-1" strike="noStrike">
                        <a:latin typeface="Times New Roman"/>
                      </a:endParaRPr>
                    </a:p>
                    <a:p>
                      <a:pPr>
                        <a:lnSpc>
                          <a:spcPct val="100000"/>
                        </a:lnSpc>
                        <a:tabLst>
                          <a:tab algn="l" pos="0"/>
                        </a:tabLst>
                      </a:pPr>
                      <a:endParaRPr b="0" lang="en-US" sz="2400" spc="-1" strike="noStrike">
                        <a:latin typeface="Times New Roman"/>
                      </a:endParaRPr>
                    </a:p>
                  </a:txBody>
                  <a:tcPr marL="91440" marR="91440">
                    <a:lnL w="18720">
                      <a:solidFill>
                        <a:srgbClr val="000000"/>
                      </a:solidFill>
                    </a:lnL>
                    <a:lnR w="18720">
                      <a:solidFill>
                        <a:srgbClr val="000000"/>
                      </a:solidFill>
                    </a:lnR>
                    <a:lnT w="18720">
                      <a:solidFill>
                        <a:srgbClr val="000000"/>
                      </a:solidFill>
                    </a:lnT>
                    <a:lnB w="18720">
                      <a:solidFill>
                        <a:srgbClr val="000000"/>
                      </a:solidFill>
                    </a:lnB>
                    <a:noFill/>
                  </a:tcPr>
                </a:tc>
              </a:tr>
            </a:tbl>
          </a:graphicData>
        </a:graphic>
      </p:graphicFrame>
      <p:sp>
        <p:nvSpPr>
          <p:cNvPr id="425" name="Rectangle 11_0"/>
          <p:cNvSpPr/>
          <p:nvPr/>
        </p:nvSpPr>
        <p:spPr>
          <a:xfrm>
            <a:off x="762120" y="5595120"/>
            <a:ext cx="104389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**https://www.qualcomm.com/products/snapdragon-835-mobile-platform</a:t>
            </a:r>
            <a:endParaRPr b="0" lang="en-US" sz="1800" spc="-1" strike="noStrike">
              <a:latin typeface="Arial"/>
            </a:endParaRPr>
          </a:p>
        </p:txBody>
      </p:sp>
    </p:spTree>
  </p:cSld>
  <p:transition spd="slow">
    <p:wipe dir="r"/>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le 1"/>
          <p:cNvSpPr txBox="1"/>
          <p:nvPr/>
        </p:nvSpPr>
        <p:spPr>
          <a:xfrm>
            <a:off x="2883960" y="308160"/>
            <a:ext cx="6423480" cy="67680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Microcontroller</a:t>
            </a:r>
            <a:endParaRPr b="0" lang="en-US" sz="4400" spc="-1" strike="noStrike">
              <a:solidFill>
                <a:srgbClr val="000000"/>
              </a:solidFill>
              <a:latin typeface="Calibri"/>
            </a:endParaRPr>
          </a:p>
        </p:txBody>
      </p:sp>
      <p:sp>
        <p:nvSpPr>
          <p:cNvPr id="139" name="Text Placeholder 2"/>
          <p:cNvSpPr txBox="1"/>
          <p:nvPr/>
        </p:nvSpPr>
        <p:spPr>
          <a:xfrm>
            <a:off x="1219320" y="1219320"/>
            <a:ext cx="9981720" cy="5170320"/>
          </a:xfrm>
          <a:prstGeom prst="rect">
            <a:avLst/>
          </a:prstGeom>
          <a:noFill/>
          <a:ln w="0">
            <a:noFill/>
          </a:ln>
        </p:spPr>
        <p:txBody>
          <a:bodyPr lIns="0" rIns="0" tIns="0" bIns="0">
            <a:noAutofit/>
          </a:bodyPr>
          <a:p>
            <a:pPr marL="457200" indent="-456840" algn="just">
              <a:lnSpc>
                <a:spcPct val="100000"/>
              </a:lnSpc>
              <a:buClr>
                <a:srgbClr val="000000"/>
              </a:buClr>
              <a:buFont typeface="Arial"/>
              <a:buChar char="•"/>
            </a:pPr>
            <a:r>
              <a:rPr b="0" lang="en-IN" sz="2800" spc="-1" strike="noStrike">
                <a:solidFill>
                  <a:srgbClr val="000000"/>
                </a:solidFill>
                <a:latin typeface="Times New Roman"/>
              </a:rPr>
              <a:t>Architecture of these microcontrollers are based on the advanced RISC architecture and consist of 32 x 8-bit general purpose working registers.</a:t>
            </a:r>
            <a:endParaRPr b="0" lang="en-US" sz="2800" spc="-1" strike="noStrike">
              <a:solidFill>
                <a:srgbClr val="000000"/>
              </a:solidFill>
              <a:latin typeface="Calibri"/>
            </a:endParaRPr>
          </a:p>
          <a:p>
            <a:pPr marL="457200" indent="-456840" algn="just">
              <a:lnSpc>
                <a:spcPct val="100000"/>
              </a:lnSpc>
              <a:buClr>
                <a:srgbClr val="000000"/>
              </a:buClr>
              <a:buFont typeface="Arial"/>
              <a:buChar char="•"/>
            </a:pPr>
            <a:r>
              <a:rPr b="0" lang="en-IN" sz="2800" spc="-1" strike="noStrike">
                <a:solidFill>
                  <a:srgbClr val="000000"/>
                </a:solidFill>
                <a:latin typeface="Times New Roman"/>
              </a:rPr>
              <a:t>Follows </a:t>
            </a:r>
            <a:r>
              <a:rPr b="1" lang="en-IN" sz="2800" spc="-1" strike="noStrike">
                <a:solidFill>
                  <a:srgbClr val="000000"/>
                </a:solidFill>
                <a:latin typeface="Times New Roman"/>
              </a:rPr>
              <a:t>Harvard Architecture </a:t>
            </a:r>
            <a:r>
              <a:rPr b="0" lang="en-IN" sz="2800" spc="-1" strike="noStrike">
                <a:solidFill>
                  <a:srgbClr val="000000"/>
                </a:solidFill>
                <a:latin typeface="Times New Roman"/>
              </a:rPr>
              <a:t>format in which the processor is equipped with separate memories and buses for Program and the Data information.</a:t>
            </a:r>
            <a:endParaRPr b="0" lang="en-US" sz="2800" spc="-1" strike="noStrike">
              <a:solidFill>
                <a:srgbClr val="000000"/>
              </a:solidFill>
              <a:latin typeface="Calibri"/>
            </a:endParaRPr>
          </a:p>
          <a:p>
            <a:pPr marL="457200" indent="-456840" algn="just">
              <a:lnSpc>
                <a:spcPct val="100000"/>
              </a:lnSpc>
              <a:buClr>
                <a:srgbClr val="000000"/>
              </a:buClr>
              <a:buFont typeface="Arial"/>
              <a:buChar char="•"/>
            </a:pPr>
            <a:r>
              <a:rPr b="0" lang="en-IN" sz="2800" spc="-1" strike="noStrike">
                <a:solidFill>
                  <a:srgbClr val="000000"/>
                </a:solidFill>
                <a:latin typeface="Times New Roman"/>
              </a:rPr>
              <a:t>Since AVR can perform </a:t>
            </a:r>
            <a:r>
              <a:rPr b="1" lang="en-IN" sz="2800" spc="-1" strike="noStrike" u="sng">
                <a:solidFill>
                  <a:srgbClr val="000000"/>
                </a:solidFill>
                <a:uFillTx/>
                <a:latin typeface="Times New Roman"/>
              </a:rPr>
              <a:t>single cycle execution</a:t>
            </a:r>
            <a:r>
              <a:rPr b="0" lang="en-IN" sz="2800" spc="-1" strike="noStrike">
                <a:solidFill>
                  <a:srgbClr val="000000"/>
                </a:solidFill>
                <a:latin typeface="Times New Roman"/>
              </a:rPr>
              <a:t>, it means that AVR can execute </a:t>
            </a:r>
            <a:r>
              <a:rPr b="1" lang="en-IN" sz="2800" spc="-1" strike="noStrike">
                <a:solidFill>
                  <a:srgbClr val="000000"/>
                </a:solidFill>
                <a:latin typeface="Times New Roman"/>
              </a:rPr>
              <a:t>1 million instructions per second if cycle frequency is 1MHz. </a:t>
            </a:r>
            <a:r>
              <a:rPr b="0" lang="en-IN" sz="2800" spc="-1" strike="noStrike">
                <a:solidFill>
                  <a:srgbClr val="000000"/>
                </a:solidFill>
                <a:latin typeface="Times New Roman"/>
              </a:rPr>
              <a:t>The higher is the operating frequency of the controller, the higher will be its processing speed. We need to optimize the power consumption with processing speed and hence need to select the operating frequency accordingly.</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Date Placeholder 3_35"/>
          <p:cNvSpPr txBox="1"/>
          <p:nvPr/>
        </p:nvSpPr>
        <p:spPr>
          <a:xfrm>
            <a:off x="838080" y="6356520"/>
            <a:ext cx="2742840" cy="364680"/>
          </a:xfrm>
          <a:prstGeom prst="rect">
            <a:avLst/>
          </a:prstGeom>
          <a:noFill/>
          <a:ln w="0">
            <a:noFill/>
          </a:ln>
        </p:spPr>
        <p:txBody>
          <a:bodyPr anchor="ctr">
            <a:noAutofit/>
          </a:bodyPr>
          <a:p>
            <a:pPr>
              <a:lnSpc>
                <a:spcPct val="100000"/>
              </a:lnSpc>
            </a:pPr>
            <a:fld id="{FEB68D93-EAD9-438E-8531-C4353602ED63}" type="datetime1">
              <a:rPr b="0" lang="en-US" sz="1200" spc="-1" strike="noStrike">
                <a:solidFill>
                  <a:srgbClr val="8b8b8b"/>
                </a:solidFill>
                <a:latin typeface="Calibri"/>
              </a:rPr>
              <a:t>05/18/2021</a:t>
            </a:fld>
            <a:endParaRPr b="0" lang="en-US" sz="1200" spc="-1" strike="noStrike">
              <a:latin typeface="Times New Roman"/>
            </a:endParaRPr>
          </a:p>
        </p:txBody>
      </p:sp>
      <p:sp>
        <p:nvSpPr>
          <p:cNvPr id="427" name="Footer Placeholder 4_3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28" name="Slide Number Placeholder 5_36"/>
          <p:cNvSpPr txBox="1"/>
          <p:nvPr/>
        </p:nvSpPr>
        <p:spPr>
          <a:xfrm>
            <a:off x="8610480" y="6356520"/>
            <a:ext cx="2742840" cy="364680"/>
          </a:xfrm>
          <a:prstGeom prst="rect">
            <a:avLst/>
          </a:prstGeom>
          <a:noFill/>
          <a:ln w="0">
            <a:noFill/>
          </a:ln>
        </p:spPr>
        <p:txBody>
          <a:bodyPr anchor="ctr">
            <a:noAutofit/>
          </a:bodyPr>
          <a:p>
            <a:pPr algn="r">
              <a:lnSpc>
                <a:spcPct val="100000"/>
              </a:lnSpc>
            </a:pPr>
            <a:fld id="{3F8296C1-2071-419B-9D2C-A07CBBEF6586}" type="slidenum">
              <a:rPr b="0" lang="en-US" sz="1200" spc="-1" strike="noStrike">
                <a:solidFill>
                  <a:srgbClr val="8b8b8b"/>
                </a:solidFill>
                <a:latin typeface="Calibri"/>
              </a:rPr>
              <a:t>&lt;number&gt;</a:t>
            </a:fld>
            <a:endParaRPr b="0" lang="en-US" sz="1200" spc="-1" strike="noStrike">
              <a:latin typeface="Times New Roman"/>
            </a:endParaRPr>
          </a:p>
        </p:txBody>
      </p:sp>
      <p:pic>
        <p:nvPicPr>
          <p:cNvPr id="429" name="Picture 2_8" descr=""/>
          <p:cNvPicPr/>
          <p:nvPr/>
        </p:nvPicPr>
        <p:blipFill>
          <a:blip r:embed="rId1"/>
          <a:srcRect l="23858" t="40112" r="6738" b="16756"/>
          <a:stretch/>
        </p:blipFill>
        <p:spPr>
          <a:xfrm>
            <a:off x="952560" y="419040"/>
            <a:ext cx="10680480" cy="5206680"/>
          </a:xfrm>
          <a:prstGeom prst="rect">
            <a:avLst/>
          </a:prstGeom>
          <a:ln w="9525">
            <a:noFill/>
          </a:ln>
        </p:spPr>
      </p:pic>
      <p:sp>
        <p:nvSpPr>
          <p:cNvPr id="430" name="Rectangle 7_0"/>
          <p:cNvSpPr/>
          <p:nvPr/>
        </p:nvSpPr>
        <p:spPr>
          <a:xfrm>
            <a:off x="762120" y="5595120"/>
            <a:ext cx="104389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ink: https://www.qualcomm.com/products/snapdragon-835-mobile-platform</a:t>
            </a:r>
            <a:endParaRPr b="0" lang="en-US" sz="1800" spc="-1" strike="noStrike">
              <a:latin typeface="Arial"/>
            </a:endParaRPr>
          </a:p>
        </p:txBody>
      </p:sp>
    </p:spTree>
  </p:cSld>
  <p:transition spd="slow">
    <p:wipe dir="r"/>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Date Placeholder 3_36"/>
          <p:cNvSpPr txBox="1"/>
          <p:nvPr/>
        </p:nvSpPr>
        <p:spPr>
          <a:xfrm>
            <a:off x="838080" y="6356520"/>
            <a:ext cx="2742840" cy="364680"/>
          </a:xfrm>
          <a:prstGeom prst="rect">
            <a:avLst/>
          </a:prstGeom>
          <a:noFill/>
          <a:ln w="0">
            <a:noFill/>
          </a:ln>
        </p:spPr>
        <p:txBody>
          <a:bodyPr anchor="ctr">
            <a:noAutofit/>
          </a:bodyPr>
          <a:p>
            <a:pPr>
              <a:lnSpc>
                <a:spcPct val="100000"/>
              </a:lnSpc>
            </a:pPr>
            <a:fld id="{9FC8BA66-56FA-4003-8003-FB1A33644F78}" type="datetime1">
              <a:rPr b="0" lang="en-US" sz="1200" spc="-1" strike="noStrike">
                <a:solidFill>
                  <a:srgbClr val="8b8b8b"/>
                </a:solidFill>
                <a:latin typeface="Calibri"/>
              </a:rPr>
              <a:t>05/18/2021</a:t>
            </a:fld>
            <a:endParaRPr b="0" lang="en-US" sz="1200" spc="-1" strike="noStrike">
              <a:latin typeface="Times New Roman"/>
            </a:endParaRPr>
          </a:p>
        </p:txBody>
      </p:sp>
      <p:sp>
        <p:nvSpPr>
          <p:cNvPr id="432" name="Footer Placeholder 4_3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33" name="Slide Number Placeholder 5_37"/>
          <p:cNvSpPr txBox="1"/>
          <p:nvPr/>
        </p:nvSpPr>
        <p:spPr>
          <a:xfrm>
            <a:off x="8610480" y="6356520"/>
            <a:ext cx="2742840" cy="364680"/>
          </a:xfrm>
          <a:prstGeom prst="rect">
            <a:avLst/>
          </a:prstGeom>
          <a:noFill/>
          <a:ln w="0">
            <a:noFill/>
          </a:ln>
        </p:spPr>
        <p:txBody>
          <a:bodyPr anchor="ctr">
            <a:noAutofit/>
          </a:bodyPr>
          <a:p>
            <a:pPr algn="r">
              <a:lnSpc>
                <a:spcPct val="100000"/>
              </a:lnSpc>
            </a:pPr>
            <a:fld id="{BB7AC467-DC69-48AD-BA31-8122C0596935}" type="slidenum">
              <a:rPr b="0" lang="en-US" sz="1200" spc="-1" strike="noStrike">
                <a:solidFill>
                  <a:srgbClr val="8b8b8b"/>
                </a:solidFill>
                <a:latin typeface="Calibri"/>
              </a:rPr>
              <a:t>&lt;number&gt;</a:t>
            </a:fld>
            <a:endParaRPr b="0" lang="en-US" sz="1200" spc="-1" strike="noStrike">
              <a:latin typeface="Times New Roman"/>
            </a:endParaRPr>
          </a:p>
        </p:txBody>
      </p:sp>
      <p:pic>
        <p:nvPicPr>
          <p:cNvPr id="434" name="Picture 2_9" descr="https://images.anandtech.com/doci/10948/Snapdragon_835-Snapdragon_Process.jpg"/>
          <p:cNvPicPr/>
          <p:nvPr/>
        </p:nvPicPr>
        <p:blipFill>
          <a:blip r:embed="rId1"/>
          <a:stretch/>
        </p:blipFill>
        <p:spPr>
          <a:xfrm>
            <a:off x="1117440" y="409680"/>
            <a:ext cx="9838800" cy="5131080"/>
          </a:xfrm>
          <a:prstGeom prst="rect">
            <a:avLst/>
          </a:prstGeom>
          <a:ln w="0">
            <a:noFill/>
          </a:ln>
        </p:spPr>
      </p:pic>
      <p:sp>
        <p:nvSpPr>
          <p:cNvPr id="435" name="Rectangle 7_3"/>
          <p:cNvSpPr/>
          <p:nvPr/>
        </p:nvSpPr>
        <p:spPr>
          <a:xfrm>
            <a:off x="533520" y="5671080"/>
            <a:ext cx="108961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https://www.anandtech.com/show/10948/qualcomm-snapdragon-835-kryo-280-adreno-540</a:t>
            </a:r>
            <a:endParaRPr b="0" lang="en-US" sz="1800" spc="-1" strike="noStrike">
              <a:latin typeface="Arial"/>
            </a:endParaRPr>
          </a:p>
        </p:txBody>
      </p:sp>
    </p:spTree>
  </p:cSld>
  <p:transition spd="slow">
    <p:wipe dir="r"/>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itle 1_39"/>
          <p:cNvSpPr txBox="1"/>
          <p:nvPr/>
        </p:nvSpPr>
        <p:spPr>
          <a:xfrm>
            <a:off x="88884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GPU of SD-835</a:t>
            </a:r>
            <a:endParaRPr b="0" lang="en-US" sz="4400" spc="-1" strike="noStrike">
              <a:solidFill>
                <a:srgbClr val="000000"/>
              </a:solidFill>
              <a:latin typeface="Calibri"/>
            </a:endParaRPr>
          </a:p>
        </p:txBody>
      </p:sp>
      <p:sp>
        <p:nvSpPr>
          <p:cNvPr id="437" name="Content Placeholder 2_26"/>
          <p:cNvSpPr txBox="1"/>
          <p:nvPr/>
        </p:nvSpPr>
        <p:spPr>
          <a:xfrm>
            <a:off x="863640" y="1482840"/>
            <a:ext cx="10515240" cy="4350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Snapdragon 835 includes an updated Adreno 540 GPU</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this generation, Qualcomm focused on optimizing bottlenecks and reducing the amount of work done per pixel by improving depth rejection</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for example: The ALUs and register files also received some attention, although, nothing specific was mentioned.</a:t>
            </a:r>
            <a:endParaRPr b="0" lang="en-US" sz="2800" spc="-1" strike="noStrike">
              <a:solidFill>
                <a:srgbClr val="000000"/>
              </a:solidFill>
              <a:latin typeface="Calibri"/>
            </a:endParaRPr>
          </a:p>
        </p:txBody>
      </p:sp>
      <p:sp>
        <p:nvSpPr>
          <p:cNvPr id="438" name="Date Placeholder 3_37"/>
          <p:cNvSpPr txBox="1"/>
          <p:nvPr/>
        </p:nvSpPr>
        <p:spPr>
          <a:xfrm>
            <a:off x="838080" y="6356520"/>
            <a:ext cx="2742840" cy="364680"/>
          </a:xfrm>
          <a:prstGeom prst="rect">
            <a:avLst/>
          </a:prstGeom>
          <a:noFill/>
          <a:ln w="0">
            <a:noFill/>
          </a:ln>
        </p:spPr>
        <p:txBody>
          <a:bodyPr anchor="ctr">
            <a:noAutofit/>
          </a:bodyPr>
          <a:p>
            <a:pPr>
              <a:lnSpc>
                <a:spcPct val="100000"/>
              </a:lnSpc>
            </a:pPr>
            <a:fld id="{D2409C9B-215A-4F5C-B975-A3DC052D522E}" type="datetime1">
              <a:rPr b="0" lang="en-US" sz="1200" spc="-1" strike="noStrike">
                <a:solidFill>
                  <a:srgbClr val="8b8b8b"/>
                </a:solidFill>
                <a:latin typeface="Calibri"/>
              </a:rPr>
              <a:t>05/18/2021</a:t>
            </a:fld>
            <a:endParaRPr b="0" lang="en-US" sz="1200" spc="-1" strike="noStrike">
              <a:latin typeface="Times New Roman"/>
            </a:endParaRPr>
          </a:p>
        </p:txBody>
      </p:sp>
      <p:sp>
        <p:nvSpPr>
          <p:cNvPr id="439" name="Footer Placeholder 4_3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40" name="Slide Number Placeholder 5_38"/>
          <p:cNvSpPr txBox="1"/>
          <p:nvPr/>
        </p:nvSpPr>
        <p:spPr>
          <a:xfrm>
            <a:off x="8610480" y="6356520"/>
            <a:ext cx="2742840" cy="364680"/>
          </a:xfrm>
          <a:prstGeom prst="rect">
            <a:avLst/>
          </a:prstGeom>
          <a:noFill/>
          <a:ln w="0">
            <a:noFill/>
          </a:ln>
        </p:spPr>
        <p:txBody>
          <a:bodyPr anchor="ctr">
            <a:noAutofit/>
          </a:bodyPr>
          <a:p>
            <a:pPr algn="r">
              <a:lnSpc>
                <a:spcPct val="100000"/>
              </a:lnSpc>
            </a:pPr>
            <a:fld id="{A8D3F0FD-4504-413E-BFAD-6A867C2921F9}" type="slidenum">
              <a:rPr b="0" lang="en-US" sz="1200" spc="-1" strike="noStrike">
                <a:solidFill>
                  <a:srgbClr val="8b8b8b"/>
                </a:solidFill>
                <a:latin typeface="Calibri"/>
              </a:rPr>
              <a:t>&lt;number&gt;</a:t>
            </a:fld>
            <a:endParaRPr b="0" lang="en-US" sz="1200" spc="-1" strike="noStrike">
              <a:latin typeface="Times New Roman"/>
            </a:endParaRPr>
          </a:p>
        </p:txBody>
      </p:sp>
      <p:sp>
        <p:nvSpPr>
          <p:cNvPr id="441" name="Rectangle 6_8"/>
          <p:cNvSpPr/>
          <p:nvPr/>
        </p:nvSpPr>
        <p:spPr>
          <a:xfrm>
            <a:off x="927000" y="5684040"/>
            <a:ext cx="107946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**https://www.anandtech.com/show/10948/qualcomm-snapdragon-835-kryo-280-adreno-540/2</a:t>
            </a:r>
            <a:endParaRPr b="0" lang="en-US" sz="1800" spc="-1" strike="noStrike">
              <a:latin typeface="Arial"/>
            </a:endParaRPr>
          </a:p>
        </p:txBody>
      </p:sp>
    </p:spTree>
  </p:cSld>
  <p:transition spd="slow">
    <p:wipe dir="r"/>
  </p:transition>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itle 1_40"/>
          <p:cNvSpPr txBox="1"/>
          <p:nvPr/>
        </p:nvSpPr>
        <p:spPr>
          <a:xfrm>
            <a:off x="83808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GPU of SD-835…</a:t>
            </a:r>
            <a:endParaRPr b="0" lang="en-US" sz="4400" spc="-1" strike="noStrike">
              <a:solidFill>
                <a:srgbClr val="000000"/>
              </a:solidFill>
              <a:latin typeface="Calibri"/>
            </a:endParaRPr>
          </a:p>
        </p:txBody>
      </p:sp>
      <p:sp>
        <p:nvSpPr>
          <p:cNvPr id="443" name="Content Placeholder 2_27"/>
          <p:cNvSpPr txBox="1"/>
          <p:nvPr/>
        </p:nvSpPr>
        <p:spPr>
          <a:xfrm>
            <a:off x="876240" y="1139760"/>
            <a:ext cx="105152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addition to the two HVX contexts for vector instructions, the Hexagon 680 also contains four threads for scalar instructions, each with 4 VLIW pipelines.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Scalar and vector instructions can be processed in parallel too, using two scalar threads and two vector threads.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This allows concurrent execution of audio and imaging tasks, because the scalar threads generally handle audio and voice processing.</a:t>
            </a:r>
            <a:endParaRPr b="0" lang="en-US" sz="2800" spc="-1" strike="noStrike">
              <a:solidFill>
                <a:srgbClr val="000000"/>
              </a:solidFill>
              <a:latin typeface="Calibri"/>
            </a:endParaRPr>
          </a:p>
        </p:txBody>
      </p:sp>
      <p:sp>
        <p:nvSpPr>
          <p:cNvPr id="444" name="Date Placeholder 3_38"/>
          <p:cNvSpPr txBox="1"/>
          <p:nvPr/>
        </p:nvSpPr>
        <p:spPr>
          <a:xfrm>
            <a:off x="838080" y="6356520"/>
            <a:ext cx="2742840" cy="364680"/>
          </a:xfrm>
          <a:prstGeom prst="rect">
            <a:avLst/>
          </a:prstGeom>
          <a:noFill/>
          <a:ln w="0">
            <a:noFill/>
          </a:ln>
        </p:spPr>
        <p:txBody>
          <a:bodyPr anchor="ctr">
            <a:noAutofit/>
          </a:bodyPr>
          <a:p>
            <a:pPr>
              <a:lnSpc>
                <a:spcPct val="100000"/>
              </a:lnSpc>
            </a:pPr>
            <a:fld id="{90297486-178D-4DE8-81BC-19F5BFD76A24}" type="datetime1">
              <a:rPr b="0" lang="en-US" sz="1200" spc="-1" strike="noStrike">
                <a:solidFill>
                  <a:srgbClr val="8b8b8b"/>
                </a:solidFill>
                <a:latin typeface="Calibri"/>
              </a:rPr>
              <a:t>05/18/2021</a:t>
            </a:fld>
            <a:endParaRPr b="0" lang="en-US" sz="1200" spc="-1" strike="noStrike">
              <a:latin typeface="Times New Roman"/>
            </a:endParaRPr>
          </a:p>
        </p:txBody>
      </p:sp>
      <p:sp>
        <p:nvSpPr>
          <p:cNvPr id="445" name="Footer Placeholder 4_3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46" name="Slide Number Placeholder 5_39"/>
          <p:cNvSpPr txBox="1"/>
          <p:nvPr/>
        </p:nvSpPr>
        <p:spPr>
          <a:xfrm>
            <a:off x="8610480" y="6356520"/>
            <a:ext cx="2742840" cy="364680"/>
          </a:xfrm>
          <a:prstGeom prst="rect">
            <a:avLst/>
          </a:prstGeom>
          <a:noFill/>
          <a:ln w="0">
            <a:noFill/>
          </a:ln>
        </p:spPr>
        <p:txBody>
          <a:bodyPr anchor="ctr">
            <a:noAutofit/>
          </a:bodyPr>
          <a:p>
            <a:pPr algn="r">
              <a:lnSpc>
                <a:spcPct val="100000"/>
              </a:lnSpc>
            </a:pPr>
            <a:fld id="{0507FDD6-8DD9-4C95-B872-3D09CE8A00E1}" type="slidenum">
              <a:rPr b="0" lang="en-US" sz="1200" spc="-1" strike="noStrike">
                <a:solidFill>
                  <a:srgbClr val="8b8b8b"/>
                </a:solidFill>
                <a:latin typeface="Calibri"/>
              </a:rPr>
              <a:t>&lt;number&gt;</a:t>
            </a:fld>
            <a:endParaRPr b="0" lang="en-US" sz="1200" spc="-1" strike="noStrike">
              <a:latin typeface="Times New Roman"/>
            </a:endParaRPr>
          </a:p>
        </p:txBody>
      </p:sp>
      <p:sp>
        <p:nvSpPr>
          <p:cNvPr id="447" name="Rectangle 6_11"/>
          <p:cNvSpPr/>
          <p:nvPr/>
        </p:nvSpPr>
        <p:spPr>
          <a:xfrm>
            <a:off x="927000" y="5684040"/>
            <a:ext cx="107946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**https://www.anandtech.com/show/10948/qualcomm-snapdragon-835-kryo-280-adreno-540/2</a:t>
            </a:r>
            <a:endParaRPr b="0" lang="en-US" sz="1800" spc="-1" strike="noStrike">
              <a:latin typeface="Arial"/>
            </a:endParaRPr>
          </a:p>
        </p:txBody>
      </p:sp>
    </p:spTree>
  </p:cSld>
  <p:transition spd="slow">
    <p:wipe dir="r"/>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itle 1_41"/>
          <p:cNvSpPr txBox="1"/>
          <p:nvPr/>
        </p:nvSpPr>
        <p:spPr>
          <a:xfrm>
            <a:off x="762120" y="-228600"/>
            <a:ext cx="11429640" cy="1325160"/>
          </a:xfrm>
          <a:prstGeom prst="rect">
            <a:avLst/>
          </a:prstGeom>
          <a:noFill/>
          <a:ln w="0">
            <a:noFill/>
          </a:ln>
        </p:spPr>
        <p:txBody>
          <a:bodyPr anchor="ctr">
            <a:noAutofit/>
          </a:bodyPr>
          <a:p>
            <a:pPr>
              <a:lnSpc>
                <a:spcPct val="90000"/>
              </a:lnSpc>
            </a:pPr>
            <a:r>
              <a:rPr b="1" lang="en-IN" sz="4400" spc="-1" strike="noStrike">
                <a:solidFill>
                  <a:srgbClr val="000000"/>
                </a:solidFill>
                <a:latin typeface="Calibri Light"/>
              </a:rPr>
              <a:t>Comparison of SD-835 with its previous processors </a:t>
            </a:r>
            <a:endParaRPr b="0" lang="en-US" sz="4400" spc="-1" strike="noStrike">
              <a:solidFill>
                <a:srgbClr val="000000"/>
              </a:solidFill>
              <a:latin typeface="Calibri"/>
            </a:endParaRPr>
          </a:p>
        </p:txBody>
      </p:sp>
      <p:sp>
        <p:nvSpPr>
          <p:cNvPr id="449" name="Date Placeholder 3_39"/>
          <p:cNvSpPr txBox="1"/>
          <p:nvPr/>
        </p:nvSpPr>
        <p:spPr>
          <a:xfrm>
            <a:off x="838080" y="6356520"/>
            <a:ext cx="2742840" cy="364680"/>
          </a:xfrm>
          <a:prstGeom prst="rect">
            <a:avLst/>
          </a:prstGeom>
          <a:noFill/>
          <a:ln w="0">
            <a:noFill/>
          </a:ln>
        </p:spPr>
        <p:txBody>
          <a:bodyPr anchor="ctr">
            <a:noAutofit/>
          </a:bodyPr>
          <a:p>
            <a:pPr>
              <a:lnSpc>
                <a:spcPct val="100000"/>
              </a:lnSpc>
            </a:pPr>
            <a:fld id="{F4B38030-7EAC-40F4-92AE-9CF439FC77DA}" type="datetime1">
              <a:rPr b="0" lang="en-US" sz="1200" spc="-1" strike="noStrike">
                <a:solidFill>
                  <a:srgbClr val="8b8b8b"/>
                </a:solidFill>
                <a:latin typeface="Calibri"/>
              </a:rPr>
              <a:t>05/18/2021</a:t>
            </a:fld>
            <a:endParaRPr b="0" lang="en-US" sz="1200" spc="-1" strike="noStrike">
              <a:latin typeface="Times New Roman"/>
            </a:endParaRPr>
          </a:p>
        </p:txBody>
      </p:sp>
      <p:sp>
        <p:nvSpPr>
          <p:cNvPr id="450" name="Footer Placeholder 4_4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51" name="Slide Number Placeholder 5_40"/>
          <p:cNvSpPr txBox="1"/>
          <p:nvPr/>
        </p:nvSpPr>
        <p:spPr>
          <a:xfrm>
            <a:off x="8610480" y="6356520"/>
            <a:ext cx="2742840" cy="364680"/>
          </a:xfrm>
          <a:prstGeom prst="rect">
            <a:avLst/>
          </a:prstGeom>
          <a:noFill/>
          <a:ln w="0">
            <a:noFill/>
          </a:ln>
        </p:spPr>
        <p:txBody>
          <a:bodyPr anchor="ctr">
            <a:noAutofit/>
          </a:bodyPr>
          <a:p>
            <a:pPr algn="r">
              <a:lnSpc>
                <a:spcPct val="100000"/>
              </a:lnSpc>
            </a:pPr>
            <a:fld id="{6D7649F5-79BB-4636-A684-DA6CF7A2B3A0}" type="slidenum">
              <a:rPr b="0" lang="en-US" sz="1200" spc="-1" strike="noStrike">
                <a:solidFill>
                  <a:srgbClr val="8b8b8b"/>
                </a:solidFill>
                <a:latin typeface="Calibri"/>
              </a:rPr>
              <a:t>&lt;number&gt;</a:t>
            </a:fld>
            <a:endParaRPr b="0" lang="en-US" sz="1200" spc="-1" strike="noStrike">
              <a:latin typeface="Times New Roman"/>
            </a:endParaRPr>
          </a:p>
        </p:txBody>
      </p:sp>
      <p:pic>
        <p:nvPicPr>
          <p:cNvPr id="452" name="Picture 2_10" descr=""/>
          <p:cNvPicPr/>
          <p:nvPr/>
        </p:nvPicPr>
        <p:blipFill>
          <a:blip r:embed="rId1"/>
          <a:srcRect l="1161" t="3838" r="1502" b="6909"/>
          <a:stretch/>
        </p:blipFill>
        <p:spPr>
          <a:xfrm>
            <a:off x="1206360" y="939960"/>
            <a:ext cx="10134360" cy="5194080"/>
          </a:xfrm>
          <a:prstGeom prst="rect">
            <a:avLst/>
          </a:prstGeom>
          <a:ln w="9525">
            <a:noFill/>
          </a:ln>
        </p:spPr>
      </p:pic>
    </p:spTree>
  </p:cSld>
  <p:transition spd="slow">
    <p:wipe dir="r"/>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itle 1_42"/>
          <p:cNvSpPr txBox="1"/>
          <p:nvPr/>
        </p:nvSpPr>
        <p:spPr>
          <a:xfrm>
            <a:off x="838080" y="187200"/>
            <a:ext cx="11099520" cy="980640"/>
          </a:xfrm>
          <a:prstGeom prst="rect">
            <a:avLst/>
          </a:prstGeom>
          <a:noFill/>
          <a:ln w="0">
            <a:noFill/>
          </a:ln>
        </p:spPr>
        <p:txBody>
          <a:bodyPr anchor="ctr">
            <a:normAutofit fontScale="26000"/>
          </a:bodyPr>
          <a:p>
            <a:pPr>
              <a:lnSpc>
                <a:spcPct val="90000"/>
              </a:lnSpc>
            </a:pPr>
            <a:r>
              <a:rPr b="1" lang="en-US" sz="4400" spc="-1" strike="noStrike">
                <a:solidFill>
                  <a:srgbClr val="000000"/>
                </a:solidFill>
                <a:latin typeface="Calibri Light"/>
              </a:rPr>
              <a:t>Main functional units of the Snapdragon 835 vs. 820 </a:t>
            </a:r>
            <a:br/>
            <a:endParaRPr b="0" lang="en-US" sz="4400" spc="-1" strike="noStrike">
              <a:solidFill>
                <a:srgbClr val="000000"/>
              </a:solidFill>
              <a:latin typeface="Calibri"/>
            </a:endParaRPr>
          </a:p>
        </p:txBody>
      </p:sp>
      <p:sp>
        <p:nvSpPr>
          <p:cNvPr id="454" name="Date Placeholder 3_40"/>
          <p:cNvSpPr txBox="1"/>
          <p:nvPr/>
        </p:nvSpPr>
        <p:spPr>
          <a:xfrm>
            <a:off x="838080" y="6356520"/>
            <a:ext cx="2742840" cy="364680"/>
          </a:xfrm>
          <a:prstGeom prst="rect">
            <a:avLst/>
          </a:prstGeom>
          <a:noFill/>
          <a:ln w="0">
            <a:noFill/>
          </a:ln>
        </p:spPr>
        <p:txBody>
          <a:bodyPr anchor="ctr">
            <a:noAutofit/>
          </a:bodyPr>
          <a:p>
            <a:pPr>
              <a:lnSpc>
                <a:spcPct val="100000"/>
              </a:lnSpc>
            </a:pPr>
            <a:fld id="{07106182-C9BC-4D7C-98E6-0D321DECAF14}" type="datetime1">
              <a:rPr b="0" lang="en-US" sz="1200" spc="-1" strike="noStrike">
                <a:solidFill>
                  <a:srgbClr val="8b8b8b"/>
                </a:solidFill>
                <a:latin typeface="Calibri"/>
              </a:rPr>
              <a:t>05/18/2021</a:t>
            </a:fld>
            <a:endParaRPr b="0" lang="en-US" sz="1200" spc="-1" strike="noStrike">
              <a:latin typeface="Times New Roman"/>
            </a:endParaRPr>
          </a:p>
        </p:txBody>
      </p:sp>
      <p:sp>
        <p:nvSpPr>
          <p:cNvPr id="455" name="Footer Placeholder 4_4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56" name="Slide Number Placeholder 5_41"/>
          <p:cNvSpPr txBox="1"/>
          <p:nvPr/>
        </p:nvSpPr>
        <p:spPr>
          <a:xfrm>
            <a:off x="8610480" y="6356520"/>
            <a:ext cx="2742840" cy="364680"/>
          </a:xfrm>
          <a:prstGeom prst="rect">
            <a:avLst/>
          </a:prstGeom>
          <a:noFill/>
          <a:ln w="0">
            <a:noFill/>
          </a:ln>
        </p:spPr>
        <p:txBody>
          <a:bodyPr anchor="ctr">
            <a:noAutofit/>
          </a:bodyPr>
          <a:p>
            <a:pPr algn="r">
              <a:lnSpc>
                <a:spcPct val="100000"/>
              </a:lnSpc>
            </a:pPr>
            <a:fld id="{DD062B14-A9C6-4B86-BE08-AD61E03F352F}" type="slidenum">
              <a:rPr b="0" lang="en-US" sz="1200" spc="-1" strike="noStrike">
                <a:solidFill>
                  <a:srgbClr val="8b8b8b"/>
                </a:solidFill>
                <a:latin typeface="Calibri"/>
              </a:rPr>
              <a:t>&lt;number&gt;</a:t>
            </a:fld>
            <a:endParaRPr b="0" lang="en-US" sz="1200" spc="-1" strike="noStrike">
              <a:latin typeface="Times New Roman"/>
            </a:endParaRPr>
          </a:p>
        </p:txBody>
      </p:sp>
      <p:pic>
        <p:nvPicPr>
          <p:cNvPr id="457" name="Picture 2_11" descr=""/>
          <p:cNvPicPr/>
          <p:nvPr/>
        </p:nvPicPr>
        <p:blipFill>
          <a:blip r:embed="rId1"/>
          <a:srcRect l="2517" t="5998" r="2200" b="6521"/>
          <a:stretch/>
        </p:blipFill>
        <p:spPr>
          <a:xfrm>
            <a:off x="1346040" y="596880"/>
            <a:ext cx="9423000" cy="5524200"/>
          </a:xfrm>
          <a:prstGeom prst="rect">
            <a:avLst/>
          </a:prstGeom>
          <a:ln w="9525">
            <a:noFill/>
          </a:ln>
        </p:spPr>
      </p:pic>
    </p:spTree>
  </p:cSld>
  <p:transition spd="slow">
    <p:wipe dir="r"/>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itle 1_43"/>
          <p:cNvSpPr txBox="1"/>
          <p:nvPr/>
        </p:nvSpPr>
        <p:spPr>
          <a:xfrm>
            <a:off x="838080" y="365040"/>
            <a:ext cx="11023200" cy="1145880"/>
          </a:xfrm>
          <a:prstGeom prst="rect">
            <a:avLst/>
          </a:prstGeom>
          <a:noFill/>
          <a:ln w="0">
            <a:noFill/>
          </a:ln>
        </p:spPr>
        <p:txBody>
          <a:bodyPr anchor="ctr">
            <a:normAutofit fontScale="37000"/>
          </a:bodyPr>
          <a:p>
            <a:pPr algn="ctr">
              <a:lnSpc>
                <a:spcPct val="90000"/>
              </a:lnSpc>
            </a:pPr>
            <a:r>
              <a:rPr b="1" lang="en-US" sz="4000" spc="-1" strike="noStrike">
                <a:solidFill>
                  <a:srgbClr val="000000"/>
                </a:solidFill>
                <a:latin typeface="Calibri Light"/>
              </a:rPr>
              <a:t>Running Windows 10 and x86 apps on the ARM ISA based Snapdragon 835 </a:t>
            </a:r>
            <a:br/>
            <a:endParaRPr b="0" lang="en-US" sz="4000" spc="-1" strike="noStrike">
              <a:solidFill>
                <a:srgbClr val="000000"/>
              </a:solidFill>
              <a:latin typeface="Calibri"/>
            </a:endParaRPr>
          </a:p>
        </p:txBody>
      </p:sp>
      <p:sp>
        <p:nvSpPr>
          <p:cNvPr id="459" name="Content Placeholder 2_28"/>
          <p:cNvSpPr txBox="1"/>
          <p:nvPr/>
        </p:nvSpPr>
        <p:spPr>
          <a:xfrm>
            <a:off x="723960" y="1317600"/>
            <a:ext cx="10515240" cy="4350960"/>
          </a:xfrm>
          <a:prstGeom prst="rect">
            <a:avLst/>
          </a:prstGeom>
          <a:noFill/>
          <a:ln w="0">
            <a:noFill/>
          </a:ln>
        </p:spPr>
        <p:txBody>
          <a:bodyPr>
            <a:normAutofit fontScale="70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Snapdragon 835 is the first ever ARM processor that is designed to support Windows 10.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On the 2017 Snapdragon Technology Summit (12/2017) Qualcomm has announced the first Windows 10 laptops powered by the Snapdragon 835, these are the ASUS NovaGo and HP’s Envy x2 [84], see the next slide.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These devices provide all day battery life (e.g. 15 or 20 hours). </a:t>
            </a:r>
            <a:b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460" name="Date Placeholder 3_41"/>
          <p:cNvSpPr txBox="1"/>
          <p:nvPr/>
        </p:nvSpPr>
        <p:spPr>
          <a:xfrm>
            <a:off x="838080" y="6356520"/>
            <a:ext cx="2742840" cy="364680"/>
          </a:xfrm>
          <a:prstGeom prst="rect">
            <a:avLst/>
          </a:prstGeom>
          <a:noFill/>
          <a:ln w="0">
            <a:noFill/>
          </a:ln>
        </p:spPr>
        <p:txBody>
          <a:bodyPr anchor="ctr">
            <a:noAutofit/>
          </a:bodyPr>
          <a:p>
            <a:pPr>
              <a:lnSpc>
                <a:spcPct val="100000"/>
              </a:lnSpc>
            </a:pPr>
            <a:fld id="{CD3E8599-6390-4CF2-B4A2-E6AE43136C72}" type="datetime1">
              <a:rPr b="0" lang="en-US" sz="1200" spc="-1" strike="noStrike">
                <a:solidFill>
                  <a:srgbClr val="8b8b8b"/>
                </a:solidFill>
                <a:latin typeface="Calibri"/>
              </a:rPr>
              <a:t>05/18/2021</a:t>
            </a:fld>
            <a:endParaRPr b="0" lang="en-US" sz="1200" spc="-1" strike="noStrike">
              <a:latin typeface="Times New Roman"/>
            </a:endParaRPr>
          </a:p>
        </p:txBody>
      </p:sp>
      <p:sp>
        <p:nvSpPr>
          <p:cNvPr id="461" name="Footer Placeholder 4_4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62" name="Slide Number Placeholder 5_42"/>
          <p:cNvSpPr txBox="1"/>
          <p:nvPr/>
        </p:nvSpPr>
        <p:spPr>
          <a:xfrm>
            <a:off x="8610480" y="6356520"/>
            <a:ext cx="2742840" cy="364680"/>
          </a:xfrm>
          <a:prstGeom prst="rect">
            <a:avLst/>
          </a:prstGeom>
          <a:noFill/>
          <a:ln w="0">
            <a:noFill/>
          </a:ln>
        </p:spPr>
        <p:txBody>
          <a:bodyPr anchor="ctr">
            <a:noAutofit/>
          </a:bodyPr>
          <a:p>
            <a:pPr algn="r">
              <a:lnSpc>
                <a:spcPct val="100000"/>
              </a:lnSpc>
            </a:pPr>
            <a:fld id="{7214DE9A-56C3-406C-BF08-9ED563527A3B}"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itle 1_44"/>
          <p:cNvSpPr txBox="1"/>
          <p:nvPr/>
        </p:nvSpPr>
        <p:spPr>
          <a:xfrm>
            <a:off x="1892160" y="2460600"/>
            <a:ext cx="8254800" cy="1325160"/>
          </a:xfrm>
          <a:prstGeom prst="rect">
            <a:avLst/>
          </a:prstGeom>
          <a:noFill/>
          <a:ln w="0">
            <a:noFill/>
          </a:ln>
        </p:spPr>
        <p:txBody>
          <a:bodyPr anchor="ctr">
            <a:noAutofit/>
          </a:bodyPr>
          <a:p>
            <a:pPr algn="ctr">
              <a:lnSpc>
                <a:spcPct val="90000"/>
              </a:lnSpc>
            </a:pPr>
            <a:r>
              <a:rPr b="1" lang="en-US" sz="4800" spc="-1" strike="noStrike">
                <a:solidFill>
                  <a:srgbClr val="000000"/>
                </a:solidFill>
                <a:latin typeface="Calibri Light"/>
              </a:rPr>
              <a:t>Windows 10 and Smart-phones Powered by Qualcomm Snapdragon 835 Processor</a:t>
            </a:r>
            <a:br/>
            <a:endParaRPr b="0" lang="en-US" sz="4800" spc="-1" strike="noStrike">
              <a:solidFill>
                <a:srgbClr val="000000"/>
              </a:solidFill>
              <a:latin typeface="Calibri"/>
            </a:endParaRPr>
          </a:p>
        </p:txBody>
      </p:sp>
      <p:sp>
        <p:nvSpPr>
          <p:cNvPr id="464" name="Date Placeholder 3_42"/>
          <p:cNvSpPr txBox="1"/>
          <p:nvPr/>
        </p:nvSpPr>
        <p:spPr>
          <a:xfrm>
            <a:off x="838080" y="6356520"/>
            <a:ext cx="2742840" cy="364680"/>
          </a:xfrm>
          <a:prstGeom prst="rect">
            <a:avLst/>
          </a:prstGeom>
          <a:noFill/>
          <a:ln w="0">
            <a:noFill/>
          </a:ln>
        </p:spPr>
        <p:txBody>
          <a:bodyPr anchor="ctr">
            <a:noAutofit/>
          </a:bodyPr>
          <a:p>
            <a:pPr>
              <a:lnSpc>
                <a:spcPct val="100000"/>
              </a:lnSpc>
            </a:pPr>
            <a:fld id="{EE9CE842-58FE-4979-932A-743382AE7597}" type="datetime1">
              <a:rPr b="0" lang="en-US" sz="1200" spc="-1" strike="noStrike">
                <a:solidFill>
                  <a:srgbClr val="8b8b8b"/>
                </a:solidFill>
                <a:latin typeface="Calibri"/>
              </a:rPr>
              <a:t>05/18/2021</a:t>
            </a:fld>
            <a:endParaRPr b="0" lang="en-US" sz="1200" spc="-1" strike="noStrike">
              <a:latin typeface="Times New Roman"/>
            </a:endParaRPr>
          </a:p>
        </p:txBody>
      </p:sp>
      <p:sp>
        <p:nvSpPr>
          <p:cNvPr id="465" name="Footer Placeholder 4_4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66" name="Slide Number Placeholder 5_43"/>
          <p:cNvSpPr txBox="1"/>
          <p:nvPr/>
        </p:nvSpPr>
        <p:spPr>
          <a:xfrm>
            <a:off x="8610480" y="6356520"/>
            <a:ext cx="2742840" cy="364680"/>
          </a:xfrm>
          <a:prstGeom prst="rect">
            <a:avLst/>
          </a:prstGeom>
          <a:noFill/>
          <a:ln w="0">
            <a:noFill/>
          </a:ln>
        </p:spPr>
        <p:txBody>
          <a:bodyPr anchor="ctr">
            <a:noAutofit/>
          </a:bodyPr>
          <a:p>
            <a:pPr algn="r">
              <a:lnSpc>
                <a:spcPct val="100000"/>
              </a:lnSpc>
            </a:pPr>
            <a:fld id="{0C6CFC56-571B-40C2-8079-B31DB8731241}"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itle 1_45"/>
          <p:cNvSpPr txBox="1"/>
          <p:nvPr/>
        </p:nvSpPr>
        <p:spPr>
          <a:xfrm>
            <a:off x="838080" y="365040"/>
            <a:ext cx="10515240" cy="840960"/>
          </a:xfrm>
          <a:prstGeom prst="rect">
            <a:avLst/>
          </a:prstGeom>
          <a:noFill/>
          <a:ln w="0">
            <a:noFill/>
          </a:ln>
        </p:spPr>
        <p:txBody>
          <a:bodyPr anchor="ctr">
            <a:normAutofit fontScale="20000"/>
          </a:bodyPr>
          <a:p>
            <a:pPr>
              <a:lnSpc>
                <a:spcPct val="90000"/>
              </a:lnSpc>
            </a:pPr>
            <a:r>
              <a:rPr b="1" lang="en-US" sz="4400" spc="-1" strike="noStrike">
                <a:solidFill>
                  <a:srgbClr val="000000"/>
                </a:solidFill>
                <a:latin typeface="Calibri Light"/>
              </a:rPr>
              <a:t>Snapdragon 835 based Windows-10 devices </a:t>
            </a:r>
            <a:br/>
            <a:endParaRPr b="0" lang="en-US" sz="4400" spc="-1" strike="noStrike">
              <a:solidFill>
                <a:srgbClr val="000000"/>
              </a:solidFill>
              <a:latin typeface="Calibri"/>
            </a:endParaRPr>
          </a:p>
        </p:txBody>
      </p:sp>
      <p:sp>
        <p:nvSpPr>
          <p:cNvPr id="468" name="Date Placeholder 3_43"/>
          <p:cNvSpPr txBox="1"/>
          <p:nvPr/>
        </p:nvSpPr>
        <p:spPr>
          <a:xfrm>
            <a:off x="838080" y="6356520"/>
            <a:ext cx="2742840" cy="364680"/>
          </a:xfrm>
          <a:prstGeom prst="rect">
            <a:avLst/>
          </a:prstGeom>
          <a:noFill/>
          <a:ln w="0">
            <a:noFill/>
          </a:ln>
        </p:spPr>
        <p:txBody>
          <a:bodyPr anchor="ctr">
            <a:noAutofit/>
          </a:bodyPr>
          <a:p>
            <a:pPr>
              <a:lnSpc>
                <a:spcPct val="100000"/>
              </a:lnSpc>
            </a:pPr>
            <a:fld id="{452E5F38-56C0-42DF-8B55-EFBF57867174}" type="datetime1">
              <a:rPr b="0" lang="en-US" sz="1200" spc="-1" strike="noStrike">
                <a:solidFill>
                  <a:srgbClr val="8b8b8b"/>
                </a:solidFill>
                <a:latin typeface="Calibri"/>
              </a:rPr>
              <a:t>05/18/2021</a:t>
            </a:fld>
            <a:endParaRPr b="0" lang="en-US" sz="1200" spc="-1" strike="noStrike">
              <a:latin typeface="Times New Roman"/>
            </a:endParaRPr>
          </a:p>
        </p:txBody>
      </p:sp>
      <p:sp>
        <p:nvSpPr>
          <p:cNvPr id="469" name="Footer Placeholder 4_4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70" name="Slide Number Placeholder 5_44"/>
          <p:cNvSpPr txBox="1"/>
          <p:nvPr/>
        </p:nvSpPr>
        <p:spPr>
          <a:xfrm>
            <a:off x="8610480" y="6356520"/>
            <a:ext cx="2742840" cy="364680"/>
          </a:xfrm>
          <a:prstGeom prst="rect">
            <a:avLst/>
          </a:prstGeom>
          <a:noFill/>
          <a:ln w="0">
            <a:noFill/>
          </a:ln>
        </p:spPr>
        <p:txBody>
          <a:bodyPr anchor="ctr">
            <a:noAutofit/>
          </a:bodyPr>
          <a:p>
            <a:pPr algn="r">
              <a:lnSpc>
                <a:spcPct val="100000"/>
              </a:lnSpc>
            </a:pPr>
            <a:fld id="{1C8A061E-0AE5-473A-B08C-4D03AB0408B9}" type="slidenum">
              <a:rPr b="0" lang="en-US" sz="1200" spc="-1" strike="noStrike">
                <a:solidFill>
                  <a:srgbClr val="8b8b8b"/>
                </a:solidFill>
                <a:latin typeface="Calibri"/>
              </a:rPr>
              <a:t>&lt;number&gt;</a:t>
            </a:fld>
            <a:endParaRPr b="0" lang="en-US" sz="1200" spc="-1" strike="noStrike">
              <a:latin typeface="Times New Roman"/>
            </a:endParaRPr>
          </a:p>
        </p:txBody>
      </p:sp>
      <p:pic>
        <p:nvPicPr>
          <p:cNvPr id="471" name="Picture 2_12" descr=""/>
          <p:cNvPicPr/>
          <p:nvPr/>
        </p:nvPicPr>
        <p:blipFill>
          <a:blip r:embed="rId1"/>
          <a:stretch/>
        </p:blipFill>
        <p:spPr>
          <a:xfrm>
            <a:off x="992520" y="906120"/>
            <a:ext cx="10463760" cy="5449680"/>
          </a:xfrm>
          <a:prstGeom prst="rect">
            <a:avLst/>
          </a:prstGeom>
          <a:ln w="9525">
            <a:noFill/>
          </a:ln>
        </p:spPr>
      </p:pic>
    </p:spTree>
  </p:cSld>
  <p:transition spd="slow">
    <p:wipe dir="r"/>
  </p:transition>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ontent Placeholder 2"/>
          <p:cNvSpPr txBox="1"/>
          <p:nvPr/>
        </p:nvSpPr>
        <p:spPr>
          <a:xfrm>
            <a:off x="1117440" y="2003400"/>
            <a:ext cx="5028840" cy="43509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Samsung Galaxy S8 and S8 Plus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Samsung Galaxy Note 8</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de-DE" sz="2800" spc="-1" strike="noStrike">
                <a:solidFill>
                  <a:srgbClr val="000000"/>
                </a:solidFill>
                <a:latin typeface="Calibri"/>
              </a:rPr>
              <a:t>Google Pixel 2 &amp; Pixel 2 XL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Xiaomi Mi 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OnePlus 5</a:t>
            </a:r>
            <a:endParaRPr b="0" lang="en-US" sz="2800" spc="-1" strike="noStrike">
              <a:solidFill>
                <a:srgbClr val="000000"/>
              </a:solidFill>
              <a:latin typeface="Calibri"/>
            </a:endParaRPr>
          </a:p>
          <a:p>
            <a:pPr marL="228600" indent="-228240">
              <a:lnSpc>
                <a:spcPct val="90000"/>
              </a:lnSpc>
              <a:spcBef>
                <a:spcPts val="1001"/>
              </a:spcBef>
              <a:tabLst>
                <a:tab algn="l" pos="0"/>
              </a:tabLst>
            </a:pPr>
            <a:br/>
            <a:endParaRPr b="0" lang="en-US" sz="2800" spc="-1" strike="noStrike">
              <a:solidFill>
                <a:srgbClr val="000000"/>
              </a:solidFill>
              <a:latin typeface="Calibri"/>
            </a:endParaRPr>
          </a:p>
        </p:txBody>
      </p:sp>
      <p:sp>
        <p:nvSpPr>
          <p:cNvPr id="473" name="Date Placeholder 3_44"/>
          <p:cNvSpPr txBox="1"/>
          <p:nvPr/>
        </p:nvSpPr>
        <p:spPr>
          <a:xfrm>
            <a:off x="838080" y="6356520"/>
            <a:ext cx="2742840" cy="364680"/>
          </a:xfrm>
          <a:prstGeom prst="rect">
            <a:avLst/>
          </a:prstGeom>
          <a:noFill/>
          <a:ln w="0">
            <a:noFill/>
          </a:ln>
        </p:spPr>
        <p:txBody>
          <a:bodyPr anchor="ctr">
            <a:noAutofit/>
          </a:bodyPr>
          <a:p>
            <a:pPr>
              <a:lnSpc>
                <a:spcPct val="100000"/>
              </a:lnSpc>
            </a:pPr>
            <a:fld id="{6781D1F0-2E2C-4087-9696-454D4AE35B53}" type="datetime1">
              <a:rPr b="0" lang="en-US" sz="1200" spc="-1" strike="noStrike">
                <a:solidFill>
                  <a:srgbClr val="8b8b8b"/>
                </a:solidFill>
                <a:latin typeface="Calibri"/>
              </a:rPr>
              <a:t>05/18/2021</a:t>
            </a:fld>
            <a:endParaRPr b="0" lang="en-US" sz="1200" spc="-1" strike="noStrike">
              <a:latin typeface="Times New Roman"/>
            </a:endParaRPr>
          </a:p>
        </p:txBody>
      </p:sp>
      <p:sp>
        <p:nvSpPr>
          <p:cNvPr id="474" name="Footer Placeholder 4_4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Qualcomm 835</a:t>
            </a:r>
            <a:endParaRPr b="0" lang="en-US" sz="1200" spc="-1" strike="noStrike">
              <a:latin typeface="Times New Roman"/>
            </a:endParaRPr>
          </a:p>
        </p:txBody>
      </p:sp>
      <p:sp>
        <p:nvSpPr>
          <p:cNvPr id="475" name="Slide Number Placeholder 5_45"/>
          <p:cNvSpPr txBox="1"/>
          <p:nvPr/>
        </p:nvSpPr>
        <p:spPr>
          <a:xfrm>
            <a:off x="8610480" y="6356520"/>
            <a:ext cx="2742840" cy="364680"/>
          </a:xfrm>
          <a:prstGeom prst="rect">
            <a:avLst/>
          </a:prstGeom>
          <a:noFill/>
          <a:ln w="0">
            <a:noFill/>
          </a:ln>
        </p:spPr>
        <p:txBody>
          <a:bodyPr anchor="ctr">
            <a:noAutofit/>
          </a:bodyPr>
          <a:p>
            <a:pPr algn="r">
              <a:lnSpc>
                <a:spcPct val="100000"/>
              </a:lnSpc>
            </a:pPr>
            <a:fld id="{6D1CBED4-B3ED-428A-8978-14E55B6DC1BE}" type="slidenum">
              <a:rPr b="0" lang="en-US" sz="1200" spc="-1" strike="noStrike">
                <a:solidFill>
                  <a:srgbClr val="8b8b8b"/>
                </a:solidFill>
                <a:latin typeface="Calibri"/>
              </a:rPr>
              <a:t>&lt;number&gt;</a:t>
            </a:fld>
            <a:endParaRPr b="0" lang="en-US" sz="1200" spc="-1" strike="noStrike">
              <a:latin typeface="Times New Roman"/>
            </a:endParaRPr>
          </a:p>
        </p:txBody>
      </p:sp>
      <p:sp>
        <p:nvSpPr>
          <p:cNvPr id="476" name="Rectangle 6_10"/>
          <p:cNvSpPr/>
          <p:nvPr/>
        </p:nvSpPr>
        <p:spPr>
          <a:xfrm>
            <a:off x="758520" y="666360"/>
            <a:ext cx="89211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000000"/>
                </a:solidFill>
                <a:latin typeface="Calibri"/>
              </a:rPr>
              <a:t>Snapdragon 835 based mobile devices </a:t>
            </a:r>
            <a:endParaRPr b="0" lang="en-US" sz="3600" spc="-1" strike="noStrike">
              <a:latin typeface="Arial"/>
            </a:endParaRPr>
          </a:p>
        </p:txBody>
      </p:sp>
    </p:spTree>
  </p:cSld>
  <p:transition spd="slow">
    <p:wipe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itle 1"/>
          <p:cNvSpPr txBox="1"/>
          <p:nvPr/>
        </p:nvSpPr>
        <p:spPr>
          <a:xfrm>
            <a:off x="2883960" y="308160"/>
            <a:ext cx="6423480" cy="69624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Microcontroller</a:t>
            </a:r>
            <a:endParaRPr b="0" lang="en-US" sz="4400" spc="-1" strike="noStrike">
              <a:solidFill>
                <a:srgbClr val="000000"/>
              </a:solidFill>
              <a:latin typeface="Calibri"/>
            </a:endParaRPr>
          </a:p>
        </p:txBody>
      </p:sp>
      <p:pic>
        <p:nvPicPr>
          <p:cNvPr id="141" name="Picture 4" descr="Naming Convention of AVR Microcontroller"/>
          <p:cNvPicPr/>
          <p:nvPr/>
        </p:nvPicPr>
        <p:blipFill>
          <a:blip r:embed="rId2"/>
          <a:stretch/>
        </p:blipFill>
        <p:spPr>
          <a:xfrm>
            <a:off x="1659240" y="4343400"/>
            <a:ext cx="9160560" cy="2206080"/>
          </a:xfrm>
          <a:prstGeom prst="rect">
            <a:avLst/>
          </a:prstGeom>
          <a:ln w="0">
            <a:noFill/>
          </a:ln>
        </p:spPr>
      </p:pic>
      <p:sp>
        <p:nvSpPr>
          <p:cNvPr id="142" name="TextBox 5"/>
          <p:cNvSpPr/>
          <p:nvPr/>
        </p:nvSpPr>
        <p:spPr>
          <a:xfrm>
            <a:off x="1600200" y="1600200"/>
            <a:ext cx="9372240" cy="2284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0000"/>
                </a:solidFill>
                <a:latin typeface="Times New Roman"/>
              </a:rPr>
              <a:t>There are two flavors for Atmega16 microcontroller:</a:t>
            </a:r>
            <a:endParaRPr b="0" lang="en-US" sz="2400" spc="-1" strike="noStrike">
              <a:latin typeface="Arial"/>
            </a:endParaRPr>
          </a:p>
          <a:p>
            <a:pPr>
              <a:lnSpc>
                <a:spcPct val="100000"/>
              </a:lnSpc>
            </a:pPr>
            <a:r>
              <a:rPr b="0" lang="en-IN" sz="2400" spc="-1" strike="noStrike">
                <a:solidFill>
                  <a:srgbClr val="000000"/>
                </a:solidFill>
                <a:latin typeface="Times New Roman"/>
              </a:rPr>
              <a:t>1.   </a:t>
            </a:r>
            <a:r>
              <a:rPr b="1" lang="en-IN" sz="2400" spc="-1" strike="noStrike">
                <a:solidFill>
                  <a:srgbClr val="000000"/>
                </a:solidFill>
                <a:latin typeface="Times New Roman"/>
              </a:rPr>
              <a:t>   Atmega16</a:t>
            </a:r>
            <a:r>
              <a:rPr b="0" lang="en-IN" sz="2400" spc="-1" strike="noStrike">
                <a:solidFill>
                  <a:srgbClr val="000000"/>
                </a:solidFill>
                <a:latin typeface="Times New Roman"/>
              </a:rPr>
              <a:t>:- Operating frequency range is 0 – 16 MHz.</a:t>
            </a:r>
            <a:endParaRPr b="0" lang="en-US" sz="2400" spc="-1" strike="noStrike">
              <a:latin typeface="Arial"/>
            </a:endParaRPr>
          </a:p>
          <a:p>
            <a:pPr>
              <a:lnSpc>
                <a:spcPct val="100000"/>
              </a:lnSpc>
            </a:pPr>
            <a:r>
              <a:rPr b="0" lang="en-IN" sz="2400" spc="-1" strike="noStrike">
                <a:solidFill>
                  <a:srgbClr val="000000"/>
                </a:solidFill>
                <a:latin typeface="Times New Roman"/>
              </a:rPr>
              <a:t>2.      </a:t>
            </a:r>
            <a:r>
              <a:rPr b="1" lang="en-IN" sz="2400" spc="-1" strike="noStrike">
                <a:solidFill>
                  <a:srgbClr val="000000"/>
                </a:solidFill>
                <a:latin typeface="Times New Roman"/>
              </a:rPr>
              <a:t>Atmega16L</a:t>
            </a:r>
            <a:r>
              <a:rPr b="0" lang="en-IN" sz="2400" spc="-1" strike="noStrike">
                <a:solidFill>
                  <a:srgbClr val="000000"/>
                </a:solidFill>
                <a:latin typeface="Times New Roman"/>
              </a:rPr>
              <a:t>:- Operating frequency range is 0 – 8 MHz.</a:t>
            </a:r>
            <a:endParaRPr b="0" lang="en-US" sz="2400" spc="-1" strike="noStrike">
              <a:latin typeface="Arial"/>
            </a:endParaRPr>
          </a:p>
          <a:p>
            <a:pPr>
              <a:lnSpc>
                <a:spcPct val="100000"/>
              </a:lnSpc>
            </a:pPr>
            <a:r>
              <a:rPr b="0" lang="en-IN" sz="2400" spc="-1" strike="noStrike">
                <a:solidFill>
                  <a:srgbClr val="000000"/>
                </a:solidFill>
                <a:latin typeface="Times New Roman"/>
              </a:rPr>
              <a:t>The </a:t>
            </a:r>
            <a:r>
              <a:rPr b="1" lang="en-IN" sz="2400" spc="-1" strike="noStrike">
                <a:solidFill>
                  <a:srgbClr val="000000"/>
                </a:solidFill>
                <a:latin typeface="Times New Roman"/>
              </a:rPr>
              <a:t>AT</a:t>
            </a:r>
            <a:r>
              <a:rPr b="0" lang="en-IN" sz="2400" spc="-1" strike="noStrike">
                <a:solidFill>
                  <a:srgbClr val="000000"/>
                </a:solidFill>
                <a:latin typeface="Times New Roman"/>
              </a:rPr>
              <a:t> refers to Atmel the manufacturer, </a:t>
            </a:r>
            <a:r>
              <a:rPr b="1" lang="en-IN" sz="2400" spc="-1" strike="noStrike">
                <a:solidFill>
                  <a:srgbClr val="000000"/>
                </a:solidFill>
                <a:latin typeface="Times New Roman"/>
              </a:rPr>
              <a:t>Mega</a:t>
            </a:r>
            <a:r>
              <a:rPr b="0" lang="en-IN" sz="2400" spc="-1" strike="noStrike">
                <a:solidFill>
                  <a:srgbClr val="000000"/>
                </a:solidFill>
                <a:latin typeface="Times New Roman"/>
              </a:rPr>
              <a:t> means that the microcontroller belong to MegaAVR category, </a:t>
            </a:r>
            <a:r>
              <a:rPr b="1" lang="en-IN" sz="2400" spc="-1" strike="noStrike">
                <a:solidFill>
                  <a:srgbClr val="000000"/>
                </a:solidFill>
                <a:latin typeface="Times New Roman"/>
              </a:rPr>
              <a:t>16</a:t>
            </a:r>
            <a:r>
              <a:rPr b="0" lang="en-IN" sz="2400" spc="-1" strike="noStrike">
                <a:solidFill>
                  <a:srgbClr val="000000"/>
                </a:solidFill>
                <a:latin typeface="Times New Roman"/>
              </a:rPr>
              <a:t> signifies the memory of the controller, which is 16KB.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itle 1_46"/>
          <p:cNvSpPr txBox="1"/>
          <p:nvPr/>
        </p:nvSpPr>
        <p:spPr>
          <a:xfrm>
            <a:off x="781200" y="0"/>
            <a:ext cx="10515240" cy="1036440"/>
          </a:xfrm>
          <a:prstGeom prst="rect">
            <a:avLst/>
          </a:prstGeom>
          <a:noFill/>
          <a:ln w="0">
            <a:noFill/>
          </a:ln>
        </p:spPr>
        <p:txBody>
          <a:bodyPr anchor="ctr">
            <a:normAutofit/>
          </a:bodyPr>
          <a:p>
            <a:pPr>
              <a:lnSpc>
                <a:spcPct val="90000"/>
              </a:lnSpc>
            </a:pPr>
            <a:r>
              <a:rPr b="1" lang="en-US" sz="4000" spc="-1" strike="noStrike">
                <a:solidFill>
                  <a:srgbClr val="000000"/>
                </a:solidFill>
                <a:latin typeface="Calibri Light"/>
              </a:rPr>
              <a:t>Qualcomm Snapdragon 845</a:t>
            </a:r>
            <a:endParaRPr b="0" lang="en-US" sz="4000" spc="-1" strike="noStrike">
              <a:solidFill>
                <a:srgbClr val="000000"/>
              </a:solidFill>
              <a:latin typeface="Calibri"/>
            </a:endParaRPr>
          </a:p>
        </p:txBody>
      </p:sp>
      <p:sp>
        <p:nvSpPr>
          <p:cNvPr id="478" name="Content Placeholder 2_29"/>
          <p:cNvSpPr txBox="1"/>
          <p:nvPr/>
        </p:nvSpPr>
        <p:spPr>
          <a:xfrm>
            <a:off x="838080" y="1249200"/>
            <a:ext cx="10515240" cy="4103280"/>
          </a:xfrm>
          <a:prstGeom prst="rect">
            <a:avLst/>
          </a:prstGeom>
          <a:noFill/>
          <a:ln w="0">
            <a:noFill/>
          </a:ln>
        </p:spPr>
        <p:txBody>
          <a:bodyPr>
            <a:normAutofit fontScale="91000"/>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Qualcomm Snapdragon 845 Mobile Platform (or SD845) is a high-end SoC for smartphones that was introduced in early 2018 and manufactured in 10 nm LPP FinFET at TSMC.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Integrates 4x Kryo 385 cores (Cortex-A75) at up to 2.8 GHz (max) for performance and 4x Kryo 385 at 1.8 GHz (max) for efficiency.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Furthermore offers an X20 LTE modem (Cat. 18 1.2 Gbps downlink, Cat 13 150 Mbps uplink), ac-WiFi and a dual-channel 32-Bit 1866 MHz LPDDR4x memory controller.</a:t>
            </a:r>
            <a:endParaRPr b="0" lang="en-US" sz="2400" spc="-1" strike="noStrike">
              <a:solidFill>
                <a:srgbClr val="000000"/>
              </a:solidFill>
              <a:latin typeface="Calibri"/>
            </a:endParaRPr>
          </a:p>
        </p:txBody>
      </p:sp>
      <p:sp>
        <p:nvSpPr>
          <p:cNvPr id="479" name="Date Placeholder 3_45"/>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80" name="Footer Placeholder 4_4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481" name="Slide Number Placeholder 5_46"/>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82" name="Rectangle 6_12"/>
          <p:cNvSpPr/>
          <p:nvPr/>
        </p:nvSpPr>
        <p:spPr>
          <a:xfrm>
            <a:off x="561600" y="5694840"/>
            <a:ext cx="104108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https://www.notebookcheck.net/Qualcomm-Snapdragon-845-SoC-Benchmarks-and-Specs.299446.0.html</a:t>
            </a:r>
            <a:endParaRPr b="0" lang="en-US" sz="1800" spc="-1" strike="noStrike">
              <a:latin typeface="Arial"/>
            </a:endParaRPr>
          </a:p>
        </p:txBody>
      </p:sp>
    </p:spTree>
  </p:cSld>
  <p:transition spd="slow">
    <p:wipe dir="r"/>
  </p:transition>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itle 1_47"/>
          <p:cNvSpPr txBox="1"/>
          <p:nvPr/>
        </p:nvSpPr>
        <p:spPr>
          <a:xfrm>
            <a:off x="838080" y="0"/>
            <a:ext cx="10515240" cy="87768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Qualcomm Snapdragon 845…..</a:t>
            </a:r>
            <a:endParaRPr b="0" lang="en-US" sz="4400" spc="-1" strike="noStrike">
              <a:solidFill>
                <a:srgbClr val="000000"/>
              </a:solidFill>
              <a:latin typeface="Calibri"/>
            </a:endParaRPr>
          </a:p>
        </p:txBody>
      </p:sp>
      <p:sp>
        <p:nvSpPr>
          <p:cNvPr id="484" name="Content Placeholder 2_30"/>
          <p:cNvSpPr txBox="1"/>
          <p:nvPr/>
        </p:nvSpPr>
        <p:spPr>
          <a:xfrm>
            <a:off x="838080" y="1037520"/>
            <a:ext cx="10515240" cy="4088880"/>
          </a:xfrm>
          <a:prstGeom prst="rect">
            <a:avLst/>
          </a:prstGeom>
          <a:noFill/>
          <a:ln w="0">
            <a:noFill/>
          </a:ln>
        </p:spPr>
        <p:txBody>
          <a:bodyPr>
            <a:normAutofit fontScale="1000"/>
          </a:bodyPr>
          <a:p>
            <a:pPr marL="228600" indent="-228240">
              <a:lnSpc>
                <a:spcPct val="90000"/>
              </a:lnSpc>
              <a:spcBef>
                <a:spcPts val="1001"/>
              </a:spcBef>
              <a:buClr>
                <a:srgbClr val="000000"/>
              </a:buClr>
              <a:buFont typeface="Arial"/>
              <a:buChar char="•"/>
            </a:pPr>
            <a:r>
              <a:rPr b="0" lang="en-US" sz="9600" spc="-1" strike="noStrike">
                <a:solidFill>
                  <a:srgbClr val="000000"/>
                </a:solidFill>
                <a:latin typeface="Calibri"/>
              </a:rPr>
              <a:t>It is built up on 8 Kryo 385 CPU cores. </a:t>
            </a:r>
            <a:br/>
            <a:r>
              <a:rPr b="0" lang="en-US" sz="9600" spc="-1" strike="noStrike">
                <a:solidFill>
                  <a:srgbClr val="000000"/>
                </a:solidFill>
                <a:latin typeface="Calibri"/>
              </a:rPr>
              <a:t> </a:t>
            </a:r>
            <a:endParaRPr b="0" lang="en-US" sz="96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9600" spc="-1" strike="noStrike">
                <a:solidFill>
                  <a:srgbClr val="000000"/>
                </a:solidFill>
                <a:latin typeface="Calibri"/>
              </a:rPr>
              <a:t>The Kryo 385 is a semicustom design and is the first chip that is based on the ARMv8.2-based Cortex-A75 and A-55 cores and ARM’s DynamIQ core technology.</a:t>
            </a:r>
            <a:endParaRPr b="0" lang="en-US" sz="9600" spc="-1" strike="noStrike">
              <a:solidFill>
                <a:srgbClr val="000000"/>
              </a:solidFill>
              <a:latin typeface="Calibri"/>
            </a:endParaRPr>
          </a:p>
          <a:p>
            <a:pPr algn="just">
              <a:lnSpc>
                <a:spcPct val="90000"/>
              </a:lnSpc>
              <a:spcBef>
                <a:spcPts val="1001"/>
              </a:spcBef>
            </a:pPr>
            <a:endParaRPr b="0" lang="en-US" sz="96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9600" spc="-1" strike="noStrike">
                <a:solidFill>
                  <a:srgbClr val="000000"/>
                </a:solidFill>
                <a:latin typeface="Calibri"/>
              </a:rPr>
              <a:t>It is a 4 + 4 core design with:</a:t>
            </a:r>
            <a:endParaRPr b="0" lang="en-US" sz="9600" spc="-1" strike="noStrike">
              <a:solidFill>
                <a:srgbClr val="000000"/>
              </a:solidFill>
              <a:latin typeface="Calibri"/>
            </a:endParaRPr>
          </a:p>
          <a:p>
            <a:pPr algn="just">
              <a:lnSpc>
                <a:spcPct val="90000"/>
              </a:lnSpc>
              <a:spcBef>
                <a:spcPts val="1001"/>
              </a:spcBef>
            </a:pPr>
            <a:endParaRPr b="0" lang="en-US" sz="9600" spc="-1" strike="noStrike">
              <a:solidFill>
                <a:srgbClr val="000000"/>
              </a:solidFill>
              <a:latin typeface="Calibri"/>
            </a:endParaRPr>
          </a:p>
          <a:p>
            <a:pPr lvl="1" marL="685800" indent="-228240" algn="just">
              <a:lnSpc>
                <a:spcPct val="90000"/>
              </a:lnSpc>
              <a:spcBef>
                <a:spcPts val="499"/>
              </a:spcBef>
              <a:buClr>
                <a:srgbClr val="000000"/>
              </a:buClr>
              <a:buFont typeface="Wingdings" charset="2"/>
              <a:buChar char=""/>
            </a:pPr>
            <a:r>
              <a:rPr b="0" lang="en-US" sz="9600" spc="-1" strike="noStrike">
                <a:solidFill>
                  <a:srgbClr val="000000"/>
                </a:solidFill>
                <a:latin typeface="Calibri"/>
              </a:rPr>
              <a:t> </a:t>
            </a:r>
            <a:r>
              <a:rPr b="0" lang="en-US" sz="8000" spc="-1" strike="noStrike">
                <a:solidFill>
                  <a:srgbClr val="000000"/>
                </a:solidFill>
                <a:latin typeface="Calibri"/>
              </a:rPr>
              <a:t>4x Kryo 385 cores clocked at 2.8 GHz. </a:t>
            </a:r>
            <a:endParaRPr b="0" lang="en-US" sz="8000" spc="-1" strike="noStrike">
              <a:solidFill>
                <a:srgbClr val="000000"/>
              </a:solidFill>
              <a:latin typeface="Calibri"/>
            </a:endParaRPr>
          </a:p>
          <a:p>
            <a:pPr lvl="1" marL="685800" indent="-228240" algn="just">
              <a:lnSpc>
                <a:spcPct val="90000"/>
              </a:lnSpc>
              <a:spcBef>
                <a:spcPts val="499"/>
              </a:spcBef>
              <a:buClr>
                <a:srgbClr val="000000"/>
              </a:buClr>
              <a:buFont typeface="Wingdings" charset="2"/>
              <a:buChar char=""/>
            </a:pPr>
            <a:r>
              <a:rPr b="0" lang="en-US" sz="8000" spc="-1" strike="noStrike">
                <a:solidFill>
                  <a:srgbClr val="000000"/>
                </a:solidFill>
                <a:latin typeface="Calibri"/>
              </a:rPr>
              <a:t>4x Kryo 385 cores clocked at 1.8 GHz.</a:t>
            </a:r>
            <a:endParaRPr b="0" lang="en-US" sz="8000" spc="-1" strike="noStrike">
              <a:solidFill>
                <a:srgbClr val="000000"/>
              </a:solidFill>
              <a:latin typeface="Calibri"/>
            </a:endParaRPr>
          </a:p>
          <a:p>
            <a:pPr lvl="1" marL="685800" indent="-228240" algn="just">
              <a:lnSpc>
                <a:spcPct val="90000"/>
              </a:lnSpc>
              <a:spcBef>
                <a:spcPts val="499"/>
              </a:spcBef>
              <a:buClr>
                <a:srgbClr val="000000"/>
              </a:buClr>
              <a:buFont typeface="Wingdings" charset="2"/>
              <a:buChar char=""/>
            </a:pPr>
            <a:r>
              <a:rPr b="0" lang="en-US" sz="8000" spc="-1" strike="noStrike">
                <a:solidFill>
                  <a:srgbClr val="000000"/>
                </a:solidFill>
                <a:latin typeface="Calibri"/>
              </a:rPr>
              <a:t>Manufactured on Samsung’s 2. gen 10 nm technology, called LPP (LP Plus).</a:t>
            </a:r>
            <a:endParaRPr b="0" lang="en-US" sz="8000" spc="-1" strike="noStrike">
              <a:solidFill>
                <a:srgbClr val="000000"/>
              </a:solidFill>
              <a:latin typeface="Calibri"/>
            </a:endParaRPr>
          </a:p>
          <a:p>
            <a:endParaRPr b="0" lang="en-US" sz="8000" spc="-1" strike="noStrike">
              <a:solidFill>
                <a:srgbClr val="000000"/>
              </a:solidFill>
              <a:latin typeface="Calibri"/>
            </a:endParaRPr>
          </a:p>
          <a:p>
            <a:pPr lvl="1" marL="266760" indent="-266400" algn="just">
              <a:lnSpc>
                <a:spcPct val="90000"/>
              </a:lnSpc>
              <a:spcBef>
                <a:spcPts val="499"/>
              </a:spcBef>
              <a:buClr>
                <a:srgbClr val="000000"/>
              </a:buClr>
              <a:buFont typeface="Arial"/>
              <a:buChar char="•"/>
            </a:pPr>
            <a:r>
              <a:rPr b="0" lang="en-US" sz="9600" spc="-1" strike="noStrike">
                <a:solidFill>
                  <a:srgbClr val="000000"/>
                </a:solidFill>
                <a:latin typeface="Calibri"/>
              </a:rPr>
              <a:t>It is the second ARM processor that supports Windows 10, but apparently no Windows 10 tablets or laptops appeared on the market.</a:t>
            </a:r>
            <a:endParaRPr b="0" lang="en-US" sz="9600" spc="-1" strike="noStrike">
              <a:solidFill>
                <a:srgbClr val="000000"/>
              </a:solidFill>
              <a:latin typeface="Calibri"/>
            </a:endParaRPr>
          </a:p>
          <a:p>
            <a:pPr marL="685800" indent="-228240" algn="just">
              <a:lnSpc>
                <a:spcPct val="90000"/>
              </a:lnSpc>
              <a:spcBef>
                <a:spcPts val="499"/>
              </a:spcBef>
              <a:tabLst>
                <a:tab algn="l" pos="0"/>
              </a:tabLst>
            </a:pPr>
            <a:r>
              <a:rPr b="0" lang="en-US" sz="9600" spc="-1" strike="noStrike">
                <a:solidFill>
                  <a:srgbClr val="000000"/>
                </a:solidFill>
                <a:latin typeface="Calibri"/>
              </a:rPr>
              <a:t> </a:t>
            </a:r>
            <a:br/>
            <a:endParaRPr b="0" lang="en-US" sz="9600" spc="-1" strike="noStrike">
              <a:solidFill>
                <a:srgbClr val="000000"/>
              </a:solidFill>
              <a:latin typeface="Calibri"/>
            </a:endParaRPr>
          </a:p>
          <a:p>
            <a:pPr marL="228600" indent="-228240">
              <a:lnSpc>
                <a:spcPct val="90000"/>
              </a:lnSpc>
              <a:spcBef>
                <a:spcPts val="1001"/>
              </a:spcBef>
              <a:tabLst>
                <a:tab algn="l" pos="0"/>
              </a:tabLst>
            </a:pPr>
            <a:r>
              <a:rPr b="0" lang="en-US" sz="2800" spc="-1" strike="noStrike">
                <a:solidFill>
                  <a:srgbClr val="000000"/>
                </a:solidFill>
                <a:latin typeface="Calibri"/>
              </a:rPr>
              <a:t> </a:t>
            </a:r>
            <a:br/>
            <a:endParaRPr b="0" lang="en-US" sz="2800" spc="-1" strike="noStrike">
              <a:solidFill>
                <a:srgbClr val="000000"/>
              </a:solidFill>
              <a:latin typeface="Calibri"/>
            </a:endParaRPr>
          </a:p>
        </p:txBody>
      </p:sp>
      <p:sp>
        <p:nvSpPr>
          <p:cNvPr id="485" name="Date Placeholder 3_46"/>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86" name="Footer Placeholder 4_4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487" name="Slide Number Placeholder 5_47"/>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88" name="Rectangle 6_13"/>
          <p:cNvSpPr/>
          <p:nvPr/>
        </p:nvSpPr>
        <p:spPr>
          <a:xfrm>
            <a:off x="561600" y="5694840"/>
            <a:ext cx="104108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https://www.notebookcheck.net/Qualcomm-Snapdragon-845-SoC-Benchmarks-and-Specs.299446.0.html</a:t>
            </a:r>
            <a:endParaRPr b="0" lang="en-US" sz="1800" spc="-1" strike="noStrike">
              <a:latin typeface="Arial"/>
            </a:endParaRPr>
          </a:p>
        </p:txBody>
      </p:sp>
    </p:spTree>
  </p:cSld>
  <p:transition spd="slow">
    <p:wipe dir="r"/>
  </p:transition>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itle 1_48"/>
          <p:cNvSpPr txBox="1"/>
          <p:nvPr/>
        </p:nvSpPr>
        <p:spPr>
          <a:xfrm>
            <a:off x="78696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Main functional units of the Snapdragon 845</a:t>
            </a:r>
            <a:endParaRPr b="0" lang="en-US" sz="4400" spc="-1" strike="noStrike">
              <a:solidFill>
                <a:srgbClr val="000000"/>
              </a:solidFill>
              <a:latin typeface="Calibri"/>
            </a:endParaRPr>
          </a:p>
        </p:txBody>
      </p:sp>
      <p:sp>
        <p:nvSpPr>
          <p:cNvPr id="490" name="Date Placeholder 3_47"/>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91" name="Footer Placeholder 4_4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492" name="Slide Number Placeholder 5_48"/>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pic>
        <p:nvPicPr>
          <p:cNvPr id="493" name="Picture 2_13" descr=""/>
          <p:cNvPicPr/>
          <p:nvPr/>
        </p:nvPicPr>
        <p:blipFill>
          <a:blip r:embed="rId1"/>
          <a:srcRect l="0" t="1480" r="0" b="2906"/>
          <a:stretch/>
        </p:blipFill>
        <p:spPr>
          <a:xfrm>
            <a:off x="6349320" y="975960"/>
            <a:ext cx="5411520" cy="5438880"/>
          </a:xfrm>
          <a:prstGeom prst="rect">
            <a:avLst/>
          </a:prstGeom>
          <a:ln w="9525">
            <a:noFill/>
          </a:ln>
        </p:spPr>
      </p:pic>
      <p:sp>
        <p:nvSpPr>
          <p:cNvPr id="494" name="Rectangle 7_2"/>
          <p:cNvSpPr/>
          <p:nvPr/>
        </p:nvSpPr>
        <p:spPr>
          <a:xfrm>
            <a:off x="376560" y="5083920"/>
            <a:ext cx="60955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Tree>
  </p:cSld>
  <p:transition spd="slow">
    <p:wipe dir="r"/>
  </p:transition>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5" name="Picture 2_14" descr=""/>
          <p:cNvPicPr/>
          <p:nvPr/>
        </p:nvPicPr>
        <p:blipFill>
          <a:blip r:embed="rId1"/>
          <a:srcRect l="0" t="8573" r="0" b="10027"/>
          <a:stretch/>
        </p:blipFill>
        <p:spPr>
          <a:xfrm>
            <a:off x="1729800" y="719280"/>
            <a:ext cx="9019800" cy="5116320"/>
          </a:xfrm>
          <a:prstGeom prst="rect">
            <a:avLst/>
          </a:prstGeom>
          <a:ln w="9525">
            <a:noFill/>
          </a:ln>
        </p:spPr>
      </p:pic>
      <p:sp>
        <p:nvSpPr>
          <p:cNvPr id="496" name="Title 1_49"/>
          <p:cNvSpPr txBox="1"/>
          <p:nvPr/>
        </p:nvSpPr>
        <p:spPr>
          <a:xfrm>
            <a:off x="858600" y="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AI execution resources on the Snapdragon 845 processor </a:t>
            </a:r>
            <a:endParaRPr b="0" lang="en-US" sz="4400" spc="-1" strike="noStrike">
              <a:solidFill>
                <a:srgbClr val="000000"/>
              </a:solidFill>
              <a:latin typeface="Calibri"/>
            </a:endParaRPr>
          </a:p>
        </p:txBody>
      </p:sp>
      <p:sp>
        <p:nvSpPr>
          <p:cNvPr id="497" name="Date Placeholder 3_48"/>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498" name="Footer Placeholder 4_4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499" name="Slide Number Placeholder 5_49"/>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00" name="Rectangle 7_4"/>
          <p:cNvSpPr/>
          <p:nvPr/>
        </p:nvSpPr>
        <p:spPr>
          <a:xfrm>
            <a:off x="191880" y="5936400"/>
            <a:ext cx="112532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Tree>
  </p:cSld>
  <p:transition spd="slow">
    <p:wipe dir="r"/>
  </p:transition>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itle 1_50"/>
          <p:cNvSpPr txBox="1"/>
          <p:nvPr/>
        </p:nvSpPr>
        <p:spPr>
          <a:xfrm>
            <a:off x="776520" y="0"/>
            <a:ext cx="10515240" cy="105804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The Kryo 385 CPU </a:t>
            </a:r>
            <a:endParaRPr b="0" lang="en-US" sz="4400" spc="-1" strike="noStrike">
              <a:solidFill>
                <a:srgbClr val="000000"/>
              </a:solidFill>
              <a:latin typeface="Calibri"/>
            </a:endParaRPr>
          </a:p>
        </p:txBody>
      </p:sp>
      <p:sp>
        <p:nvSpPr>
          <p:cNvPr id="502" name="Content Placeholder 2_31"/>
          <p:cNvSpPr txBox="1"/>
          <p:nvPr/>
        </p:nvSpPr>
        <p:spPr>
          <a:xfrm>
            <a:off x="242280" y="1137240"/>
            <a:ext cx="11480040" cy="1153440"/>
          </a:xfrm>
          <a:prstGeom prst="rect">
            <a:avLst/>
          </a:prstGeom>
          <a:noFill/>
          <a:ln w="0">
            <a:noFill/>
          </a:ln>
        </p:spPr>
        <p:txBody>
          <a:bodyPr>
            <a:normAutofit fontScale="52000"/>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Instead of designing fully customized Kryo cores, Qualcomm based the Kryo 385 on ARM’s DynamIQ core technology and the stock Cortex A75 and A55 cores, as</a:t>
            </a:r>
            <a:r>
              <a:rPr b="0" lang="en-IN" sz="2400" spc="-1" strike="noStrike">
                <a:solidFill>
                  <a:srgbClr val="000000"/>
                </a:solidFill>
                <a:latin typeface="Calibri"/>
              </a:rPr>
              <a:t> </a:t>
            </a:r>
            <a:r>
              <a:rPr b="0" lang="en-US" sz="2400" spc="-1" strike="noStrike">
                <a:solidFill>
                  <a:srgbClr val="000000"/>
                </a:solidFill>
                <a:latin typeface="Calibri"/>
              </a:rPr>
              <a:t>shown below. </a:t>
            </a:r>
            <a:b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503" name="Date Placeholder 3_49"/>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04" name="Footer Placeholder 4_5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05" name="Slide Number Placeholder 5_50"/>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pic>
        <p:nvPicPr>
          <p:cNvPr id="506" name="Picture 3_1" descr=""/>
          <p:cNvPicPr/>
          <p:nvPr/>
        </p:nvPicPr>
        <p:blipFill>
          <a:blip r:embed="rId1"/>
          <a:stretch/>
        </p:blipFill>
        <p:spPr>
          <a:xfrm>
            <a:off x="1531440" y="1892880"/>
            <a:ext cx="9067320" cy="4055400"/>
          </a:xfrm>
          <a:prstGeom prst="rect">
            <a:avLst/>
          </a:prstGeom>
          <a:ln w="9525">
            <a:noFill/>
          </a:ln>
        </p:spPr>
      </p:pic>
      <p:sp>
        <p:nvSpPr>
          <p:cNvPr id="507" name="Rectangle 8_1"/>
          <p:cNvSpPr/>
          <p:nvPr/>
        </p:nvSpPr>
        <p:spPr>
          <a:xfrm>
            <a:off x="222480" y="5874840"/>
            <a:ext cx="115718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Tree>
  </p:cSld>
  <p:transition spd="slow">
    <p:wipe dir="r"/>
  </p:transition>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itle 1_51"/>
          <p:cNvSpPr txBox="1"/>
          <p:nvPr/>
        </p:nvSpPr>
        <p:spPr>
          <a:xfrm>
            <a:off x="79704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Floor-plan of the Snapdragon 845 </a:t>
            </a:r>
            <a:endParaRPr b="0" lang="en-US" sz="4400" spc="-1" strike="noStrike">
              <a:solidFill>
                <a:srgbClr val="000000"/>
              </a:solidFill>
              <a:latin typeface="Calibri"/>
            </a:endParaRPr>
          </a:p>
        </p:txBody>
      </p:sp>
      <p:sp>
        <p:nvSpPr>
          <p:cNvPr id="509" name="Date Placeholder 3_50"/>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10" name="Footer Placeholder 4_5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11" name="Slide Number Placeholder 5_51"/>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pic>
        <p:nvPicPr>
          <p:cNvPr id="512" name="Picture 2_15" descr=""/>
          <p:cNvPicPr/>
          <p:nvPr/>
        </p:nvPicPr>
        <p:blipFill>
          <a:blip r:embed="rId1"/>
          <a:srcRect l="3251" t="1965" r="0" b="0"/>
          <a:stretch/>
        </p:blipFill>
        <p:spPr>
          <a:xfrm>
            <a:off x="3421440" y="955440"/>
            <a:ext cx="6266880" cy="5033880"/>
          </a:xfrm>
          <a:prstGeom prst="rect">
            <a:avLst/>
          </a:prstGeom>
          <a:ln w="9525">
            <a:noFill/>
          </a:ln>
        </p:spPr>
      </p:pic>
      <p:sp>
        <p:nvSpPr>
          <p:cNvPr id="513" name="Rectangle 7_5"/>
          <p:cNvSpPr/>
          <p:nvPr/>
        </p:nvSpPr>
        <p:spPr>
          <a:xfrm>
            <a:off x="-35280" y="5977440"/>
            <a:ext cx="71092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**https://www.anandtech.com/print/12520/the-galaxy-s9-review</a:t>
            </a:r>
            <a:endParaRPr b="0" lang="en-US" sz="1800" spc="-1" strike="noStrike">
              <a:latin typeface="Arial"/>
            </a:endParaRPr>
          </a:p>
        </p:txBody>
      </p:sp>
    </p:spTree>
  </p:cSld>
  <p:transition spd="slow">
    <p:wipe dir="r"/>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itle 1_52"/>
          <p:cNvSpPr txBox="1"/>
          <p:nvPr/>
        </p:nvSpPr>
        <p:spPr>
          <a:xfrm>
            <a:off x="786960" y="128880"/>
            <a:ext cx="10515240" cy="11037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Optimization on the Snapdragon 845</a:t>
            </a:r>
            <a:endParaRPr b="0" lang="en-US" sz="4400" spc="-1" strike="noStrike">
              <a:solidFill>
                <a:srgbClr val="000000"/>
              </a:solidFill>
              <a:latin typeface="Calibri"/>
            </a:endParaRPr>
          </a:p>
        </p:txBody>
      </p:sp>
      <p:sp>
        <p:nvSpPr>
          <p:cNvPr id="515" name="Content Placeholder 2_32"/>
          <p:cNvSpPr txBox="1"/>
          <p:nvPr/>
        </p:nvSpPr>
        <p:spPr>
          <a:xfrm>
            <a:off x="328680" y="1137240"/>
            <a:ext cx="10942560" cy="461592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Optimizations on the Snapdragon 845 SOC</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Snapdragon 845 is optimized mainly in two aspects:</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lvl="1" marL="535320" indent="-534960">
              <a:lnSpc>
                <a:spcPct val="90000"/>
              </a:lnSpc>
              <a:spcBef>
                <a:spcPts val="499"/>
              </a:spcBef>
              <a:buClr>
                <a:srgbClr val="000000"/>
              </a:buClr>
              <a:buFont typeface="Arial"/>
              <a:buAutoNum type="alphaLcParenR"/>
            </a:pPr>
            <a:r>
              <a:rPr b="0" lang="en-US" sz="2400" spc="-1" strike="noStrike">
                <a:solidFill>
                  <a:srgbClr val="000000"/>
                </a:solidFill>
                <a:latin typeface="Calibri"/>
              </a:rPr>
              <a:t>Enhancements for the efficient execution of AI tasks and It is achieved by:</a:t>
            </a:r>
            <a:endParaRPr b="0" lang="en-US" sz="2400" spc="-1" strike="noStrike">
              <a:solidFill>
                <a:srgbClr val="000000"/>
              </a:solidFill>
              <a:latin typeface="Calibri"/>
            </a:endParaRPr>
          </a:p>
          <a:p>
            <a:pPr marL="92160" indent="-77760">
              <a:lnSpc>
                <a:spcPct val="90000"/>
              </a:lnSpc>
              <a:spcBef>
                <a:spcPts val="499"/>
              </a:spcBef>
              <a:tabLst>
                <a:tab algn="l" pos="0"/>
              </a:tabLst>
            </a:pPr>
            <a:br/>
            <a:r>
              <a:rPr b="0" lang="en-US" sz="2400" spc="-1" strike="noStrike">
                <a:solidFill>
                  <a:srgbClr val="000000"/>
                </a:solidFill>
                <a:latin typeface="Calibri"/>
              </a:rPr>
              <a:t>• </a:t>
            </a:r>
            <a:r>
              <a:rPr b="0" lang="en-US" sz="2400" spc="-1" strike="noStrike">
                <a:solidFill>
                  <a:srgbClr val="000000"/>
                </a:solidFill>
                <a:latin typeface="Calibri"/>
              </a:rPr>
              <a:t>Enhancing the Hexagon line of DSPs for key AI application areas power consumption and performance for AI and imaging </a:t>
            </a:r>
            <a:endParaRPr b="0" lang="en-US" sz="2400" spc="-1" strike="noStrike">
              <a:solidFill>
                <a:srgbClr val="000000"/>
              </a:solidFill>
              <a:latin typeface="Calibri"/>
            </a:endParaRPr>
          </a:p>
          <a:p>
            <a:pPr marL="174600" indent="-82080">
              <a:lnSpc>
                <a:spcPct val="90000"/>
              </a:lnSpc>
              <a:spcBef>
                <a:spcPts val="499"/>
              </a:spcBef>
              <a:tabLst>
                <a:tab algn="l" pos="0"/>
              </a:tabLst>
            </a:pPr>
            <a:r>
              <a:rPr b="0" lang="en-US" sz="2400" spc="-1" strike="noStrike">
                <a:solidFill>
                  <a:srgbClr val="000000"/>
                </a:solidFill>
                <a:latin typeface="Calibri"/>
              </a:rPr>
              <a:t>• </a:t>
            </a:r>
            <a:r>
              <a:rPr b="0" lang="en-US" sz="2400" spc="-1" strike="noStrike">
                <a:solidFill>
                  <a:srgbClr val="000000"/>
                </a:solidFill>
                <a:latin typeface="Calibri"/>
              </a:rPr>
              <a:t>Introducing the Snapdragon™ Neural Processing Engine (NPE) software development kit (SDK) (already before launching the Snapdragon 845 in 7/2017). </a:t>
            </a:r>
            <a:br/>
            <a:r>
              <a:rPr b="0" lang="en-US" sz="2400" spc="-1" strike="noStrike">
                <a:solidFill>
                  <a:srgbClr val="000000"/>
                </a:solidFill>
                <a:latin typeface="Calibri"/>
              </a:rPr>
              <a:t> </a:t>
            </a:r>
            <a:br/>
            <a:endParaRPr b="0" lang="en-US" sz="2400" spc="-1" strike="noStrike">
              <a:solidFill>
                <a:srgbClr val="000000"/>
              </a:solidFill>
              <a:latin typeface="Calibri"/>
            </a:endParaRPr>
          </a:p>
          <a:p>
            <a:pPr marL="685800" indent="-685440">
              <a:lnSpc>
                <a:spcPct val="90000"/>
              </a:lnSpc>
              <a:spcBef>
                <a:spcPts val="499"/>
              </a:spcBef>
              <a:tabLst>
                <a:tab algn="l" pos="0"/>
              </a:tabLst>
            </a:pPr>
            <a:r>
              <a:rPr b="0" lang="en-US" sz="2400" spc="-1" strike="noStrike">
                <a:solidFill>
                  <a:srgbClr val="000000"/>
                </a:solidFill>
                <a:latin typeface="Calibri"/>
              </a:rPr>
              <a:t>b) enhancements for the efficient execution of non-ARM code (under emulation). </a:t>
            </a:r>
            <a:endParaRPr b="0" lang="en-US" sz="2400" spc="-1" strike="noStrike">
              <a:solidFill>
                <a:srgbClr val="000000"/>
              </a:solidFill>
              <a:latin typeface="Calibri"/>
            </a:endParaRPr>
          </a:p>
        </p:txBody>
      </p:sp>
      <p:sp>
        <p:nvSpPr>
          <p:cNvPr id="516" name="Date Placeholder 3_51"/>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17" name="Footer Placeholder 4_5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18" name="Slide Number Placeholder 5_52"/>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19" name="Rectangle 6_14"/>
          <p:cNvSpPr/>
          <p:nvPr/>
        </p:nvSpPr>
        <p:spPr>
          <a:xfrm>
            <a:off x="222480" y="5720760"/>
            <a:ext cx="115718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Tree>
  </p:cSld>
  <p:transition spd="slow">
    <p:wipe dir="r"/>
  </p:transition>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0" name="Picture 2_16" descr=""/>
          <p:cNvPicPr/>
          <p:nvPr/>
        </p:nvPicPr>
        <p:blipFill>
          <a:blip r:embed="rId1"/>
          <a:srcRect l="3734" t="2360" r="0" b="1266"/>
          <a:stretch/>
        </p:blipFill>
        <p:spPr>
          <a:xfrm>
            <a:off x="1808280" y="1705680"/>
            <a:ext cx="8472240" cy="3595680"/>
          </a:xfrm>
          <a:prstGeom prst="rect">
            <a:avLst/>
          </a:prstGeom>
          <a:ln w="9525">
            <a:noFill/>
          </a:ln>
        </p:spPr>
      </p:pic>
      <p:sp>
        <p:nvSpPr>
          <p:cNvPr id="521" name="Content Placeholder 2_33"/>
          <p:cNvSpPr txBox="1"/>
          <p:nvPr/>
        </p:nvSpPr>
        <p:spPr>
          <a:xfrm>
            <a:off x="739800" y="376920"/>
            <a:ext cx="10674360" cy="1461600"/>
          </a:xfrm>
          <a:prstGeom prst="rect">
            <a:avLst/>
          </a:prstGeom>
          <a:noFill/>
          <a:ln w="0">
            <a:noFill/>
          </a:ln>
        </p:spPr>
        <p:txBody>
          <a:bodyPr>
            <a:normAutofit fontScale="37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Enhancing the Hexagon line of DSPs for key AI application areas:</a:t>
            </a:r>
            <a:endParaRPr b="0" lang="en-US" sz="2800" spc="-1" strike="noStrike">
              <a:solidFill>
                <a:srgbClr val="000000"/>
              </a:solidFill>
              <a:latin typeface="Calibri"/>
            </a:endParaRPr>
          </a:p>
          <a:p>
            <a:pPr marL="228600" indent="-228240">
              <a:lnSpc>
                <a:spcPct val="90000"/>
              </a:lnSpc>
              <a:spcBef>
                <a:spcPts val="1001"/>
              </a:spcBef>
              <a:tabLst>
                <a:tab algn="l" pos="0"/>
              </a:tabLst>
            </a:pPr>
            <a:br/>
            <a:r>
              <a:rPr b="0" lang="en-US" sz="2400" spc="-1" strike="noStrike">
                <a:solidFill>
                  <a:srgbClr val="000000"/>
                </a:solidFill>
                <a:latin typeface="Calibri"/>
              </a:rPr>
              <a:t>The enhancements relate both to power consumption and performance while running AI and imaging tasks. </a:t>
            </a:r>
            <a:br/>
            <a:endParaRPr b="0" lang="en-US" sz="2400" spc="-1" strike="noStrike">
              <a:solidFill>
                <a:srgbClr val="000000"/>
              </a:solidFill>
              <a:latin typeface="Calibri"/>
            </a:endParaRPr>
          </a:p>
        </p:txBody>
      </p:sp>
      <p:sp>
        <p:nvSpPr>
          <p:cNvPr id="522" name="Date Placeholder 3_52"/>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23" name="Footer Placeholder 4_5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24" name="Slide Number Placeholder 5_53"/>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25" name="Rectangle 6_15"/>
          <p:cNvSpPr/>
          <p:nvPr/>
        </p:nvSpPr>
        <p:spPr>
          <a:xfrm>
            <a:off x="222480" y="5874840"/>
            <a:ext cx="115718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
        <p:nvSpPr>
          <p:cNvPr id="526" name="Rectangle 8_0"/>
          <p:cNvSpPr/>
          <p:nvPr/>
        </p:nvSpPr>
        <p:spPr>
          <a:xfrm>
            <a:off x="154080" y="5263560"/>
            <a:ext cx="1183536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Calibri"/>
              </a:rPr>
              <a:t>Release history of Hexagon DSPs (2015-2017)</a:t>
            </a:r>
            <a:endParaRPr b="0" lang="en-US" sz="2400" spc="-1" strike="noStrike">
              <a:latin typeface="Arial"/>
            </a:endParaRPr>
          </a:p>
        </p:txBody>
      </p:sp>
    </p:spTree>
  </p:cSld>
  <p:transition spd="slow">
    <p:wipe dir="r"/>
  </p:transition>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itle 1_53"/>
          <p:cNvSpPr txBox="1"/>
          <p:nvPr/>
        </p:nvSpPr>
        <p:spPr>
          <a:xfrm>
            <a:off x="828000" y="144000"/>
            <a:ext cx="10515240" cy="1175760"/>
          </a:xfrm>
          <a:prstGeom prst="rect">
            <a:avLst/>
          </a:prstGeom>
          <a:noFill/>
          <a:ln w="0">
            <a:noFill/>
          </a:ln>
        </p:spPr>
        <p:txBody>
          <a:bodyPr anchor="ctr">
            <a:normAutofit fontScale="80000"/>
          </a:bodyPr>
          <a:p>
            <a:pPr>
              <a:lnSpc>
                <a:spcPct val="90000"/>
              </a:lnSpc>
            </a:pPr>
            <a:r>
              <a:rPr b="1" lang="en-US" sz="4000" spc="-1" strike="noStrike">
                <a:solidFill>
                  <a:srgbClr val="000000"/>
                </a:solidFill>
                <a:latin typeface="Calibri Light"/>
              </a:rPr>
              <a:t>Main features of the Snapdragon 845 vs. that of Snapdragon 835 </a:t>
            </a:r>
            <a:endParaRPr b="0" lang="en-US" sz="4000" spc="-1" strike="noStrike">
              <a:solidFill>
                <a:srgbClr val="000000"/>
              </a:solidFill>
              <a:latin typeface="Calibri"/>
            </a:endParaRPr>
          </a:p>
        </p:txBody>
      </p:sp>
      <p:sp>
        <p:nvSpPr>
          <p:cNvPr id="528" name="Date Placeholder 3_53"/>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29" name="Footer Placeholder 4_5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30" name="Slide Number Placeholder 5_54"/>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pic>
        <p:nvPicPr>
          <p:cNvPr id="531" name="Picture 2_17" descr=""/>
          <p:cNvPicPr/>
          <p:nvPr/>
        </p:nvPicPr>
        <p:blipFill>
          <a:blip r:embed="rId1"/>
          <a:stretch/>
        </p:blipFill>
        <p:spPr>
          <a:xfrm>
            <a:off x="4078800" y="750960"/>
            <a:ext cx="7620840" cy="5608440"/>
          </a:xfrm>
          <a:prstGeom prst="rect">
            <a:avLst/>
          </a:prstGeom>
          <a:ln w="9525">
            <a:noFill/>
          </a:ln>
        </p:spPr>
      </p:pic>
      <p:sp>
        <p:nvSpPr>
          <p:cNvPr id="532" name="Rectangle 7_6"/>
          <p:cNvSpPr/>
          <p:nvPr/>
        </p:nvSpPr>
        <p:spPr>
          <a:xfrm>
            <a:off x="263880" y="4970880"/>
            <a:ext cx="3732480" cy="1461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https://www.anandtech.com/show/12114/qualcomm-announces-snapdragon-845-soc </a:t>
            </a:r>
            <a:br/>
            <a:endParaRPr b="0" lang="en-US" sz="1800" spc="-1" strike="noStrike">
              <a:latin typeface="Arial"/>
            </a:endParaRPr>
          </a:p>
        </p:txBody>
      </p:sp>
    </p:spTree>
  </p:cSld>
  <p:transition spd="slow">
    <p:wipe dir="r"/>
  </p:transition>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itle 1_54"/>
          <p:cNvSpPr txBox="1"/>
          <p:nvPr/>
        </p:nvSpPr>
        <p:spPr>
          <a:xfrm>
            <a:off x="74556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Neural Processing Engine (NPE) software</a:t>
            </a:r>
            <a:br/>
            <a:r>
              <a:rPr b="1" lang="en-US" sz="4400" spc="-1" strike="noStrike">
                <a:solidFill>
                  <a:srgbClr val="000000"/>
                </a:solidFill>
                <a:latin typeface="Calibri Light"/>
              </a:rPr>
              <a:t>development kit</a:t>
            </a:r>
            <a:endParaRPr b="0" lang="en-US" sz="4400" spc="-1" strike="noStrike">
              <a:solidFill>
                <a:srgbClr val="000000"/>
              </a:solidFill>
              <a:latin typeface="Calibri"/>
            </a:endParaRPr>
          </a:p>
        </p:txBody>
      </p:sp>
      <p:sp>
        <p:nvSpPr>
          <p:cNvPr id="534" name="Content Placeholder 2_34"/>
          <p:cNvSpPr txBox="1"/>
          <p:nvPr/>
        </p:nvSpPr>
        <p:spPr>
          <a:xfrm>
            <a:off x="601920" y="1578960"/>
            <a:ext cx="10945800" cy="4615920"/>
          </a:xfrm>
          <a:prstGeom prst="rect">
            <a:avLst/>
          </a:prstGeom>
          <a:noFill/>
          <a:ln w="0">
            <a:noFill/>
          </a:ln>
        </p:spPr>
        <p:txBody>
          <a:bodyPr>
            <a:normAutofit fontScale="90000"/>
          </a:bodyPr>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The Snapdragon NPE is designed to provide developers with software tools to accelerate running deep neural network workloads on mobile and other edge devices that are based on Snapdragon processors.</a:t>
            </a:r>
            <a:endParaRPr b="0" lang="en-US" sz="2400" spc="-1" strike="noStrike">
              <a:solidFill>
                <a:srgbClr val="000000"/>
              </a:solidFill>
              <a:latin typeface="Calibri"/>
            </a:endParaRPr>
          </a:p>
          <a:p>
            <a:pPr algn="just">
              <a:lnSpc>
                <a:spcPct val="90000"/>
              </a:lnSpc>
              <a:spcBef>
                <a:spcPts val="1001"/>
              </a:spcBef>
            </a:pP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NPE targets on-device neural networks-driven apps in multiple industries, including mobile, automotive, healthcare, security and imaging.</a:t>
            </a:r>
            <a:endParaRPr b="0" lang="en-US" sz="2400" spc="-1" strike="noStrike">
              <a:solidFill>
                <a:srgbClr val="000000"/>
              </a:solidFill>
              <a:latin typeface="Calibri"/>
            </a:endParaRPr>
          </a:p>
          <a:p>
            <a:pPr algn="just">
              <a:lnSpc>
                <a:spcPct val="90000"/>
              </a:lnSpc>
              <a:spcBef>
                <a:spcPts val="1001"/>
              </a:spcBef>
            </a:pPr>
            <a:endParaRPr b="0" lang="en-US" sz="24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Developers can choose the optimal Snapdragon core including Qualcomm’s Kryo CPU, the Adreno GPU or the Hexagon DSP.</a:t>
            </a:r>
            <a:endParaRPr b="0" lang="en-US" sz="2400" spc="-1" strike="noStrike">
              <a:solidFill>
                <a:srgbClr val="000000"/>
              </a:solidFill>
              <a:latin typeface="Calibri"/>
            </a:endParaRPr>
          </a:p>
          <a:p>
            <a:pPr marL="228600" indent="-228240" algn="just">
              <a:lnSpc>
                <a:spcPct val="90000"/>
              </a:lnSpc>
              <a:spcBef>
                <a:spcPts val="1001"/>
              </a:spcBef>
              <a:tabLst>
                <a:tab algn="l" pos="0"/>
              </a:tabLst>
            </a:pPr>
            <a:r>
              <a:rPr b="0" lang="en-US" sz="2400" spc="-1" strike="noStrike">
                <a:solidFill>
                  <a:srgbClr val="000000"/>
                </a:solidFill>
                <a:latin typeface="Calibri"/>
              </a:rPr>
              <a:t> </a:t>
            </a:r>
            <a:br/>
            <a:endParaRPr b="0" lang="en-US" sz="2400" spc="-1" strike="noStrike">
              <a:solidFill>
                <a:srgbClr val="000000"/>
              </a:solidFill>
              <a:latin typeface="Calibri"/>
            </a:endParaRPr>
          </a:p>
        </p:txBody>
      </p:sp>
      <p:sp>
        <p:nvSpPr>
          <p:cNvPr id="535" name="Date Placeholder 3_54"/>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36" name="Footer Placeholder 4_5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37" name="Slide Number Placeholder 5_55"/>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38" name="Rectangle 6_16"/>
          <p:cNvSpPr/>
          <p:nvPr/>
        </p:nvSpPr>
        <p:spPr>
          <a:xfrm>
            <a:off x="267120" y="5392080"/>
            <a:ext cx="114757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https://www.qualcomm.com/news/releases/2017/07/25/</a:t>
            </a:r>
            <a:endParaRPr b="0" lang="en-US" sz="1800" spc="-1" strike="noStrike">
              <a:latin typeface="Arial"/>
            </a:endParaRPr>
          </a:p>
          <a:p>
            <a:pPr>
              <a:lnSpc>
                <a:spcPct val="100000"/>
              </a:lnSpc>
            </a:pPr>
            <a:r>
              <a:rPr b="0" lang="en-US" sz="1800" spc="-1" strike="noStrike">
                <a:solidFill>
                  <a:srgbClr val="000000"/>
                </a:solidFill>
                <a:latin typeface="Calibri"/>
              </a:rPr>
              <a:t>snapdragon-neural-processing-engine-now-available-qualcomm-developer</a:t>
            </a:r>
            <a:endParaRPr b="0" lang="en-US" sz="1800" spc="-1" strike="noStrike">
              <a:latin typeface="Arial"/>
            </a:endParaRPr>
          </a:p>
        </p:txBody>
      </p:sp>
    </p:spTree>
  </p:cSld>
  <p:transition spd="slow">
    <p:wipe dir="r"/>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itle 1"/>
          <p:cNvSpPr txBox="1"/>
          <p:nvPr/>
        </p:nvSpPr>
        <p:spPr>
          <a:xfrm>
            <a:off x="2883960" y="308160"/>
            <a:ext cx="6423480" cy="676800"/>
          </a:xfrm>
          <a:prstGeom prst="rect">
            <a:avLst/>
          </a:prstGeom>
          <a:noFill/>
          <a:ln w="0">
            <a:noFill/>
          </a:ln>
        </p:spPr>
        <p:txBody>
          <a:bodyPr lIns="0" rIns="0" tIns="0" bIns="0">
            <a:noAutofit/>
          </a:bodyPr>
          <a:p>
            <a:pPr>
              <a:lnSpc>
                <a:spcPct val="100000"/>
              </a:lnSpc>
            </a:pPr>
            <a:r>
              <a:rPr b="1" lang="en-IN" sz="4000" spc="-1" strike="noStrike" u="sng">
                <a:solidFill>
                  <a:srgbClr val="000000"/>
                </a:solidFill>
                <a:uFillTx/>
                <a:latin typeface="Times New Roman"/>
                <a:hlinkClick r:id="rId1"/>
              </a:rPr>
              <a:t>Atmega16</a:t>
            </a:r>
            <a:r>
              <a:rPr b="1" lang="en-IN" sz="4400" spc="-1" strike="noStrike">
                <a:solidFill>
                  <a:srgbClr val="000000"/>
                </a:solidFill>
                <a:latin typeface="Times New Roman"/>
              </a:rPr>
              <a:t>  </a:t>
            </a:r>
            <a:r>
              <a:rPr b="1" lang="en-IN" sz="4400" spc="-1" strike="noStrike">
                <a:solidFill>
                  <a:srgbClr val="000000"/>
                </a:solidFill>
                <a:latin typeface="Calibri"/>
              </a:rPr>
              <a:t>Architecture</a:t>
            </a:r>
            <a:endParaRPr b="0" lang="en-US" sz="4400" spc="-1" strike="noStrike">
              <a:solidFill>
                <a:srgbClr val="000000"/>
              </a:solidFill>
              <a:latin typeface="Calibri"/>
            </a:endParaRPr>
          </a:p>
        </p:txBody>
      </p:sp>
      <p:pic>
        <p:nvPicPr>
          <p:cNvPr id="144" name="Picture 2" descr="Block Diagram Explaining AVR Architecture"/>
          <p:cNvPicPr/>
          <p:nvPr/>
        </p:nvPicPr>
        <p:blipFill>
          <a:blip r:embed="rId2"/>
          <a:stretch/>
        </p:blipFill>
        <p:spPr>
          <a:xfrm>
            <a:off x="584280" y="1447920"/>
            <a:ext cx="11023200" cy="502884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itle 1_55"/>
          <p:cNvSpPr txBox="1"/>
          <p:nvPr/>
        </p:nvSpPr>
        <p:spPr>
          <a:xfrm>
            <a:off x="838080" y="468000"/>
            <a:ext cx="11141280" cy="1325160"/>
          </a:xfrm>
          <a:prstGeom prst="rect">
            <a:avLst/>
          </a:prstGeom>
          <a:noFill/>
          <a:ln w="0">
            <a:noFill/>
          </a:ln>
        </p:spPr>
        <p:txBody>
          <a:bodyPr anchor="ctr">
            <a:normAutofit fontScale="45000"/>
          </a:bodyPr>
          <a:p>
            <a:pPr>
              <a:lnSpc>
                <a:spcPct val="90000"/>
              </a:lnSpc>
            </a:pPr>
            <a:r>
              <a:rPr b="1" lang="en-US" sz="4400" spc="-1" strike="noStrike">
                <a:solidFill>
                  <a:srgbClr val="000000"/>
                </a:solidFill>
                <a:latin typeface="Calibri Light"/>
              </a:rPr>
              <a:t>Executing AI tasks on the Snapdragon 820-845 processors while using the</a:t>
            </a:r>
            <a:br/>
            <a:r>
              <a:rPr b="1" lang="en-US" sz="4400" spc="-1" strike="noStrike">
                <a:solidFill>
                  <a:srgbClr val="000000"/>
                </a:solidFill>
                <a:latin typeface="Calibri Light"/>
              </a:rPr>
              <a:t>NPE SDK </a:t>
            </a:r>
            <a:endParaRPr b="0" lang="en-US" sz="4400" spc="-1" strike="noStrike">
              <a:solidFill>
                <a:srgbClr val="000000"/>
              </a:solidFill>
              <a:latin typeface="Calibri"/>
            </a:endParaRPr>
          </a:p>
        </p:txBody>
      </p:sp>
      <p:sp>
        <p:nvSpPr>
          <p:cNvPr id="540" name="Content Placeholder 2_35"/>
          <p:cNvSpPr txBox="1"/>
          <p:nvPr/>
        </p:nvSpPr>
        <p:spPr>
          <a:xfrm>
            <a:off x="920520" y="2154240"/>
            <a:ext cx="10515240" cy="3074760"/>
          </a:xfrm>
          <a:prstGeom prst="rect">
            <a:avLst/>
          </a:prstGeom>
          <a:noFill/>
          <a:ln w="0">
            <a:noFill/>
          </a:ln>
        </p:spPr>
        <p:txBody>
          <a:bodyPr>
            <a:normAutofit fontScale="51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NPE is capable to allocate the appropriate computational resources to</a:t>
            </a:r>
            <a:br/>
            <a:r>
              <a:rPr b="0" lang="en-US" sz="2800" spc="-1" strike="noStrike">
                <a:solidFill>
                  <a:srgbClr val="000000"/>
                </a:solidFill>
                <a:latin typeface="Calibri"/>
              </a:rPr>
              <a:t>AI tasks.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TensorFlow/TensorFlow Lite are Google’s frameworks, Caffe/Caffe2 are Facebook’s frameworks whereas ONNX is the new Open Neural Exchange framework available on GitHub. </a:t>
            </a:r>
            <a:br/>
            <a:r>
              <a:rPr b="0" lang="en-US" sz="2800" spc="-1" strike="noStrike">
                <a:solidFill>
                  <a:srgbClr val="000000"/>
                </a:solidFill>
                <a:latin typeface="Calibri"/>
              </a:rPr>
              <a:t> </a:t>
            </a:r>
            <a:b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541" name="Date Placeholder 3_55"/>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42" name="Footer Placeholder 4_56"/>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43" name="Slide Number Placeholder 5_56"/>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44" name="Rectangle 6_17"/>
          <p:cNvSpPr/>
          <p:nvPr/>
        </p:nvSpPr>
        <p:spPr>
          <a:xfrm>
            <a:off x="777240" y="5258520"/>
            <a:ext cx="1086300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spTree>
  </p:cSld>
  <p:transition spd="slow">
    <p:wipe dir="r"/>
  </p:transition>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itle 1_56"/>
          <p:cNvSpPr txBox="1"/>
          <p:nvPr/>
        </p:nvSpPr>
        <p:spPr>
          <a:xfrm>
            <a:off x="838080" y="200880"/>
            <a:ext cx="10956240" cy="1325160"/>
          </a:xfrm>
          <a:prstGeom prst="rect">
            <a:avLst/>
          </a:prstGeom>
          <a:noFill/>
          <a:ln w="0">
            <a:noFill/>
          </a:ln>
        </p:spPr>
        <p:txBody>
          <a:bodyPr anchor="ctr">
            <a:normAutofit fontScale="45000"/>
          </a:bodyPr>
          <a:p>
            <a:pPr algn="ctr">
              <a:lnSpc>
                <a:spcPct val="90000"/>
              </a:lnSpc>
            </a:pPr>
            <a:r>
              <a:rPr b="1" lang="en-US" sz="4400" spc="-1" strike="noStrike">
                <a:solidFill>
                  <a:srgbClr val="000000"/>
                </a:solidFill>
                <a:latin typeface="Calibri Light"/>
              </a:rPr>
              <a:t>Executing AI tasks on the Snapdragon 820-845 processors while using the</a:t>
            </a:r>
            <a:br/>
            <a:r>
              <a:rPr b="1" lang="en-US" sz="4400" spc="-1" strike="noStrike">
                <a:solidFill>
                  <a:srgbClr val="000000"/>
                </a:solidFill>
                <a:latin typeface="Calibri Light"/>
              </a:rPr>
              <a:t>NPE SDK </a:t>
            </a:r>
            <a:endParaRPr b="0" lang="en-US" sz="4400" spc="-1" strike="noStrike">
              <a:solidFill>
                <a:srgbClr val="000000"/>
              </a:solidFill>
              <a:latin typeface="Calibri"/>
            </a:endParaRPr>
          </a:p>
        </p:txBody>
      </p:sp>
      <p:sp>
        <p:nvSpPr>
          <p:cNvPr id="546" name="Date Placeholder 3_56"/>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47" name="Footer Placeholder 4_57"/>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48" name="Slide Number Placeholder 5_57"/>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49" name="Rectangle 6_18"/>
          <p:cNvSpPr/>
          <p:nvPr/>
        </p:nvSpPr>
        <p:spPr>
          <a:xfrm>
            <a:off x="777240" y="5659200"/>
            <a:ext cx="1086300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pic>
        <p:nvPicPr>
          <p:cNvPr id="550" name="Picture 2_18" descr=""/>
          <p:cNvPicPr/>
          <p:nvPr/>
        </p:nvPicPr>
        <p:blipFill>
          <a:blip r:embed="rId1"/>
          <a:srcRect l="0" t="5231" r="0" b="5101"/>
          <a:stretch/>
        </p:blipFill>
        <p:spPr>
          <a:xfrm>
            <a:off x="1626840" y="1684800"/>
            <a:ext cx="9019800" cy="3893400"/>
          </a:xfrm>
          <a:prstGeom prst="rect">
            <a:avLst/>
          </a:prstGeom>
          <a:ln w="9525">
            <a:noFill/>
          </a:ln>
        </p:spPr>
      </p:pic>
    </p:spTree>
  </p:cSld>
  <p:transition spd="slow">
    <p:wipe dir="r"/>
  </p:transition>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itle 1_57"/>
          <p:cNvSpPr txBox="1"/>
          <p:nvPr/>
        </p:nvSpPr>
        <p:spPr>
          <a:xfrm>
            <a:off x="786960" y="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Expected Benefits of introducing the Snapdragon NPE SDK </a:t>
            </a:r>
            <a:endParaRPr b="0" lang="en-US" sz="4400" spc="-1" strike="noStrike">
              <a:solidFill>
                <a:srgbClr val="000000"/>
              </a:solidFill>
              <a:latin typeface="Calibri"/>
            </a:endParaRPr>
          </a:p>
        </p:txBody>
      </p:sp>
      <p:sp>
        <p:nvSpPr>
          <p:cNvPr id="552" name="Date Placeholder 3_57"/>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53" name="Footer Placeholder 4_58"/>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54" name="Slide Number Placeholder 5_58"/>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55" name="Rectangle 6_19"/>
          <p:cNvSpPr/>
          <p:nvPr/>
        </p:nvSpPr>
        <p:spPr>
          <a:xfrm>
            <a:off x="777240" y="5823720"/>
            <a:ext cx="1086300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Link: http://www.hardwarezone.com.sg/feature-snapdragon-845-will-deliver-300-more-aiperformance-</a:t>
            </a:r>
            <a:endParaRPr b="0" lang="en-US" sz="1800" spc="-1" strike="noStrike">
              <a:latin typeface="Arial"/>
            </a:endParaRPr>
          </a:p>
          <a:p>
            <a:pPr>
              <a:lnSpc>
                <a:spcPct val="100000"/>
              </a:lnSpc>
            </a:pPr>
            <a:r>
              <a:rPr b="0" lang="en-US" sz="1800" spc="-1" strike="noStrike">
                <a:solidFill>
                  <a:srgbClr val="000000"/>
                </a:solidFill>
                <a:latin typeface="Calibri"/>
              </a:rPr>
              <a:t>4k-hdr-imaging-and-more/ai-immersion-and-connectivity</a:t>
            </a:r>
            <a:endParaRPr b="0" lang="en-US" sz="1800" spc="-1" strike="noStrike">
              <a:latin typeface="Arial"/>
            </a:endParaRPr>
          </a:p>
        </p:txBody>
      </p:sp>
      <p:pic>
        <p:nvPicPr>
          <p:cNvPr id="556" name="Picture 2_19" descr=""/>
          <p:cNvPicPr/>
          <p:nvPr/>
        </p:nvPicPr>
        <p:blipFill>
          <a:blip r:embed="rId1"/>
          <a:srcRect l="0" t="4055" r="0" b="0"/>
          <a:stretch/>
        </p:blipFill>
        <p:spPr>
          <a:xfrm>
            <a:off x="1675080" y="1274040"/>
            <a:ext cx="9067320" cy="4551120"/>
          </a:xfrm>
          <a:prstGeom prst="rect">
            <a:avLst/>
          </a:prstGeom>
          <a:ln w="9525">
            <a:noFill/>
          </a:ln>
        </p:spPr>
      </p:pic>
    </p:spTree>
  </p:cSld>
  <p:transition spd="slow">
    <p:wipe dir="r"/>
  </p:transition>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itle 1_58"/>
          <p:cNvSpPr txBox="1"/>
          <p:nvPr/>
        </p:nvSpPr>
        <p:spPr>
          <a:xfrm>
            <a:off x="869040" y="0"/>
            <a:ext cx="10515240" cy="1088640"/>
          </a:xfrm>
          <a:prstGeom prst="rect">
            <a:avLst/>
          </a:prstGeom>
          <a:noFill/>
          <a:ln w="0">
            <a:noFill/>
          </a:ln>
        </p:spPr>
        <p:txBody>
          <a:bodyPr anchor="ctr">
            <a:normAutofit fontScale="70000"/>
          </a:bodyPr>
          <a:p>
            <a:pPr>
              <a:lnSpc>
                <a:spcPct val="90000"/>
              </a:lnSpc>
            </a:pPr>
            <a:r>
              <a:rPr b="1" lang="en-US" sz="4000" spc="-1" strike="noStrike">
                <a:solidFill>
                  <a:srgbClr val="000000"/>
                </a:solidFill>
                <a:latin typeface="Calibri Light"/>
              </a:rPr>
              <a:t>Performance and energy efficiency improvements </a:t>
            </a:r>
            <a:endParaRPr b="0" lang="en-US" sz="4000" spc="-1" strike="noStrike">
              <a:solidFill>
                <a:srgbClr val="000000"/>
              </a:solidFill>
              <a:latin typeface="Calibri"/>
            </a:endParaRPr>
          </a:p>
        </p:txBody>
      </p:sp>
      <p:sp>
        <p:nvSpPr>
          <p:cNvPr id="558" name="Content Placeholder 2_36"/>
          <p:cNvSpPr txBox="1"/>
          <p:nvPr/>
        </p:nvSpPr>
        <p:spPr>
          <a:xfrm>
            <a:off x="201240" y="1130040"/>
            <a:ext cx="11439000" cy="4840920"/>
          </a:xfrm>
          <a:prstGeom prst="rect">
            <a:avLst/>
          </a:prstGeom>
          <a:noFill/>
          <a:ln w="0">
            <a:noFill/>
          </a:ln>
        </p:spPr>
        <p:txBody>
          <a:bodyPr>
            <a:noAutofit/>
          </a:bodyPr>
          <a:p>
            <a:pPr marL="228600" indent="-228240" algn="just">
              <a:lnSpc>
                <a:spcPct val="90000"/>
              </a:lnSpc>
              <a:spcBef>
                <a:spcPts val="1001"/>
              </a:spcBef>
              <a:buClr>
                <a:srgbClr val="000000"/>
              </a:buClr>
              <a:buFont typeface="Arial"/>
              <a:buChar char="•"/>
            </a:pPr>
            <a:r>
              <a:rPr b="0" lang="en-US" sz="2400" spc="-1" strike="noStrike">
                <a:solidFill>
                  <a:srgbClr val="000000"/>
                </a:solidFill>
                <a:latin typeface="Calibri"/>
              </a:rPr>
              <a:t>Performance and energy efficiency improvements when using TensorFlow and the Hexagon 685 DSP) rather than non-Hexagon devices.</a:t>
            </a:r>
            <a:endParaRPr b="0" lang="en-US" sz="2400" spc="-1" strike="noStrike">
              <a:solidFill>
                <a:srgbClr val="000000"/>
              </a:solidFill>
              <a:latin typeface="Calibri"/>
            </a:endParaRPr>
          </a:p>
          <a:p>
            <a:pPr marL="228600" indent="-228240" algn="just">
              <a:lnSpc>
                <a:spcPct val="90000"/>
              </a:lnSpc>
              <a:spcBef>
                <a:spcPts val="1001"/>
              </a:spcBef>
              <a:tabLst>
                <a:tab algn="l" pos="0"/>
              </a:tabLst>
            </a:pPr>
            <a:br/>
            <a:endParaRPr b="0" lang="en-US" sz="2400" spc="-1" strike="noStrike">
              <a:solidFill>
                <a:srgbClr val="000000"/>
              </a:solidFill>
              <a:latin typeface="Calibri"/>
            </a:endParaRPr>
          </a:p>
        </p:txBody>
      </p:sp>
      <p:sp>
        <p:nvSpPr>
          <p:cNvPr id="559" name="Date Placeholder 3_58"/>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60" name="Footer Placeholder 4_59"/>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61" name="Slide Number Placeholder 5_59"/>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62" name="Rectangle 6_20"/>
          <p:cNvSpPr/>
          <p:nvPr/>
        </p:nvSpPr>
        <p:spPr>
          <a:xfrm>
            <a:off x="462240" y="5838840"/>
            <a:ext cx="84243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**https://www.xda-developers.com/qualcomm-snapdragon-845-hexagon-685-dsp/</a:t>
            </a:r>
            <a:endParaRPr b="0" lang="en-US" sz="1800" spc="-1" strike="noStrike">
              <a:latin typeface="Arial"/>
            </a:endParaRPr>
          </a:p>
        </p:txBody>
      </p:sp>
      <p:pic>
        <p:nvPicPr>
          <p:cNvPr id="563" name="Picture 2_20" descr=""/>
          <p:cNvPicPr/>
          <p:nvPr/>
        </p:nvPicPr>
        <p:blipFill>
          <a:blip r:embed="rId1"/>
          <a:stretch/>
        </p:blipFill>
        <p:spPr>
          <a:xfrm>
            <a:off x="2028240" y="2030040"/>
            <a:ext cx="8115120" cy="3619080"/>
          </a:xfrm>
          <a:prstGeom prst="rect">
            <a:avLst/>
          </a:prstGeom>
          <a:ln w="9525">
            <a:noFill/>
          </a:ln>
        </p:spPr>
      </p:pic>
    </p:spTree>
  </p:cSld>
  <p:transition spd="slow">
    <p:wipe dir="r"/>
  </p:transition>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itle 1_59"/>
          <p:cNvSpPr txBox="1"/>
          <p:nvPr/>
        </p:nvSpPr>
        <p:spPr>
          <a:xfrm>
            <a:off x="807480" y="0"/>
            <a:ext cx="10515240" cy="1325160"/>
          </a:xfrm>
          <a:prstGeom prst="rect">
            <a:avLst/>
          </a:prstGeom>
          <a:noFill/>
          <a:ln w="0">
            <a:noFill/>
          </a:ln>
        </p:spPr>
        <p:txBody>
          <a:bodyPr anchor="ctr">
            <a:noAutofit/>
          </a:bodyPr>
          <a:p>
            <a:pPr>
              <a:lnSpc>
                <a:spcPct val="90000"/>
              </a:lnSpc>
            </a:pPr>
            <a:r>
              <a:rPr b="1" lang="en-US" sz="4400" spc="-1" strike="noStrike">
                <a:solidFill>
                  <a:srgbClr val="000000"/>
                </a:solidFill>
                <a:latin typeface="Calibri Light"/>
              </a:rPr>
              <a:t>Geekbench 4 scores</a:t>
            </a:r>
            <a:endParaRPr b="0" lang="en-US" sz="4400" spc="-1" strike="noStrike">
              <a:solidFill>
                <a:srgbClr val="000000"/>
              </a:solidFill>
              <a:latin typeface="Calibri"/>
            </a:endParaRPr>
          </a:p>
        </p:txBody>
      </p:sp>
      <p:sp>
        <p:nvSpPr>
          <p:cNvPr id="565" name="Date Placeholder 3_59"/>
          <p:cNvSpPr txBox="1"/>
          <p:nvPr/>
        </p:nvSpPr>
        <p:spPr>
          <a:xfrm>
            <a:off x="838080" y="6356520"/>
            <a:ext cx="2742840" cy="364680"/>
          </a:xfrm>
          <a:prstGeom prst="rect">
            <a:avLst/>
          </a:prstGeom>
          <a:noFill/>
          <a:ln w="0">
            <a:noFill/>
          </a:ln>
        </p:spPr>
        <p:txBody>
          <a:bodyPr anchor="ctr">
            <a:noAutofit/>
          </a:bodyPr>
          <a:p>
            <a:endParaRPr b="0" lang="en-US" sz="2400" spc="-1" strike="noStrike">
              <a:latin typeface="Times New Roman"/>
            </a:endParaRPr>
          </a:p>
        </p:txBody>
      </p:sp>
      <p:sp>
        <p:nvSpPr>
          <p:cNvPr id="566" name="Footer Placeholder 4_60"/>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67" name="Slide Number Placeholder 5_60"/>
          <p:cNvSpPr txBox="1"/>
          <p:nvPr/>
        </p:nvSpPr>
        <p:spPr>
          <a:xfrm>
            <a:off x="8610480" y="6356520"/>
            <a:ext cx="2742840" cy="364680"/>
          </a:xfrm>
          <a:prstGeom prst="rect">
            <a:avLst/>
          </a:prstGeom>
          <a:noFill/>
          <a:ln w="0">
            <a:noFill/>
          </a:ln>
        </p:spPr>
        <p:txBody>
          <a:bodyPr anchor="ctr">
            <a:noAutofit/>
          </a:bodyPr>
          <a:p>
            <a:endParaRPr b="0" lang="en-US" sz="2400" spc="-1" strike="noStrike">
              <a:latin typeface="Times New Roman"/>
            </a:endParaRPr>
          </a:p>
        </p:txBody>
      </p:sp>
      <p:pic>
        <p:nvPicPr>
          <p:cNvPr id="568" name="Picture 2_21" descr=""/>
          <p:cNvPicPr/>
          <p:nvPr/>
        </p:nvPicPr>
        <p:blipFill>
          <a:blip r:embed="rId1"/>
          <a:stretch/>
        </p:blipFill>
        <p:spPr>
          <a:xfrm>
            <a:off x="1699920" y="965880"/>
            <a:ext cx="8915040" cy="4574520"/>
          </a:xfrm>
          <a:prstGeom prst="rect">
            <a:avLst/>
          </a:prstGeom>
          <a:ln w="9525">
            <a:noFill/>
          </a:ln>
        </p:spPr>
      </p:pic>
      <p:sp>
        <p:nvSpPr>
          <p:cNvPr id="569" name="Rectangle 7_7"/>
          <p:cNvSpPr/>
          <p:nvPr/>
        </p:nvSpPr>
        <p:spPr>
          <a:xfrm>
            <a:off x="417960" y="5679720"/>
            <a:ext cx="112532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Image Linl: https://www.phonearena.com/news/Samsung-Galaxy-S9-S9-Plus-Exynos-9810-</a:t>
            </a:r>
            <a:endParaRPr b="0" lang="en-US" sz="1800" spc="-1" strike="noStrike">
              <a:latin typeface="Arial"/>
            </a:endParaRPr>
          </a:p>
          <a:p>
            <a:pPr>
              <a:lnSpc>
                <a:spcPct val="100000"/>
              </a:lnSpc>
            </a:pPr>
            <a:r>
              <a:rPr b="0" lang="en-US" sz="1800" spc="-1" strike="noStrike">
                <a:solidFill>
                  <a:srgbClr val="000000"/>
                </a:solidFill>
                <a:latin typeface="Calibri"/>
              </a:rPr>
              <a:t>benchmarks-destroy-Snapdragon-845_id102444</a:t>
            </a:r>
            <a:endParaRPr b="0" lang="en-US" sz="1800" spc="-1" strike="noStrike">
              <a:latin typeface="Arial"/>
            </a:endParaRPr>
          </a:p>
        </p:txBody>
      </p:sp>
    </p:spTree>
  </p:cSld>
  <p:transition spd="slow">
    <p:wipe dir="r"/>
  </p:transition>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itle 1_60"/>
          <p:cNvSpPr txBox="1"/>
          <p:nvPr/>
        </p:nvSpPr>
        <p:spPr>
          <a:xfrm>
            <a:off x="838080" y="-720"/>
            <a:ext cx="10515240" cy="132516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endParaRPr b="0" lang="en-US" sz="4400" spc="-1" strike="noStrike">
              <a:solidFill>
                <a:srgbClr val="000000"/>
              </a:solidFill>
              <a:latin typeface="Calibri"/>
            </a:endParaRPr>
          </a:p>
        </p:txBody>
      </p:sp>
      <p:sp>
        <p:nvSpPr>
          <p:cNvPr id="571" name="Content Placeholder 2_37"/>
          <p:cNvSpPr txBox="1"/>
          <p:nvPr/>
        </p:nvSpPr>
        <p:spPr>
          <a:xfrm>
            <a:off x="838080" y="1211040"/>
            <a:ext cx="8381160" cy="4965840"/>
          </a:xfrm>
          <a:prstGeom prst="rect">
            <a:avLst/>
          </a:prstGeom>
          <a:noFill/>
          <a:ln w="0">
            <a:noFill/>
          </a:ln>
        </p:spPr>
        <p:txBody>
          <a:bodyPr>
            <a:normAutofit fontScale="73000"/>
          </a:bodyPr>
          <a:p>
            <a:pPr marL="228600" indent="-228240">
              <a:lnSpc>
                <a:spcPct val="90000"/>
              </a:lnSpc>
              <a:spcBef>
                <a:spcPts val="1001"/>
              </a:spcBef>
              <a:buClr>
                <a:srgbClr val="000000"/>
              </a:buClr>
              <a:buFont typeface="Arial"/>
              <a:buChar char="•"/>
            </a:pPr>
            <a:r>
              <a:rPr b="0" lang="en-IN" sz="2800" spc="-1" strike="noStrike">
                <a:solidFill>
                  <a:srgbClr val="000000"/>
                </a:solidFill>
                <a:latin typeface="Calibri"/>
              </a:rPr>
              <a:t>W</a:t>
            </a:r>
            <a:r>
              <a:rPr b="0" lang="en-US" sz="2800" spc="-1" strike="noStrike">
                <a:solidFill>
                  <a:srgbClr val="000000"/>
                </a:solidFill>
                <a:latin typeface="Calibri"/>
              </a:rPr>
              <a:t>orld’s first commercial 5G mobile platform</a:t>
            </a:r>
            <a:r>
              <a:rPr b="0" lang="en-IN" sz="2800" spc="-1" strike="noStrike">
                <a:solidFill>
                  <a:srgbClr val="000000"/>
                </a:solidFill>
                <a:latin typeface="Calibri"/>
              </a:rPr>
              <a:t> introduced in 2018 </a:t>
            </a:r>
            <a:r>
              <a:rPr b="0" lang="en-US" sz="2800" spc="-1" strike="noStrike">
                <a:solidFill>
                  <a:srgbClr val="000000"/>
                </a:solidFill>
                <a:latin typeface="Calibri"/>
              </a:rPr>
              <a:t>.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 Gbps LTE modem including the 7x Carrier Aggregation and 14nm RF Chip</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FastConnect 6200 subsystem with Wi-Fi 6 features and 60 GHz Wi-Fi mobile platforms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4K HDR Video Capture and Playback – 10 bit-color depth and Rec. 2020 color gamut can capture over 1 billion shades of color.</a:t>
            </a:r>
            <a:endParaRPr b="0" lang="en-US" sz="2800" spc="-1" strike="noStrike">
              <a:solidFill>
                <a:srgbClr val="000000"/>
              </a:solidFill>
              <a:latin typeface="Calibri"/>
            </a:endParaRPr>
          </a:p>
        </p:txBody>
      </p:sp>
      <p:sp>
        <p:nvSpPr>
          <p:cNvPr id="572" name="Date Placeholder 3_60"/>
          <p:cNvSpPr txBox="1"/>
          <p:nvPr/>
        </p:nvSpPr>
        <p:spPr>
          <a:xfrm>
            <a:off x="838080" y="6356520"/>
            <a:ext cx="2742840" cy="364680"/>
          </a:xfrm>
          <a:prstGeom prst="rect">
            <a:avLst/>
          </a:prstGeom>
          <a:noFill/>
          <a:ln w="0">
            <a:noFill/>
          </a:ln>
        </p:spPr>
        <p:txBody>
          <a:bodyPr anchor="ctr">
            <a:noAutofit/>
          </a:bodyPr>
          <a:p>
            <a:pPr>
              <a:lnSpc>
                <a:spcPct val="100000"/>
              </a:lnSpc>
            </a:pPr>
            <a:fld id="{B485695B-4EA8-4BA9-89B1-49CCAABAF241}" type="datetime1">
              <a:rPr b="0" lang="en-US" sz="1200" spc="-1" strike="noStrike">
                <a:solidFill>
                  <a:srgbClr val="8b8b8b"/>
                </a:solidFill>
                <a:latin typeface="Calibri"/>
              </a:rPr>
              <a:t>05/18/2021</a:t>
            </a:fld>
            <a:endParaRPr b="0" lang="en-US" sz="1200" spc="-1" strike="noStrike">
              <a:latin typeface="Times New Roman"/>
            </a:endParaRPr>
          </a:p>
        </p:txBody>
      </p:sp>
      <p:sp>
        <p:nvSpPr>
          <p:cNvPr id="573" name="Footer Placeholder 4_61"/>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74" name="Slide Number Placeholder 5_61"/>
          <p:cNvSpPr txBox="1"/>
          <p:nvPr/>
        </p:nvSpPr>
        <p:spPr>
          <a:xfrm>
            <a:off x="8610480" y="6356520"/>
            <a:ext cx="2742840" cy="364680"/>
          </a:xfrm>
          <a:prstGeom prst="rect">
            <a:avLst/>
          </a:prstGeom>
          <a:noFill/>
          <a:ln w="0">
            <a:noFill/>
          </a:ln>
        </p:spPr>
        <p:txBody>
          <a:bodyPr anchor="ctr">
            <a:noAutofit/>
          </a:bodyPr>
          <a:p>
            <a:pPr algn="r">
              <a:lnSpc>
                <a:spcPct val="100000"/>
              </a:lnSpc>
            </a:pPr>
            <a:fld id="{1F77F2AD-602D-4BF5-82B8-8BBDD44F49E7}" type="slidenum">
              <a:rPr b="0" lang="en-US" sz="1200" spc="-1" strike="noStrike">
                <a:solidFill>
                  <a:srgbClr val="8b8b8b"/>
                </a:solidFill>
                <a:latin typeface="Calibri"/>
              </a:rPr>
              <a:t>&lt;number&gt;</a:t>
            </a:fld>
            <a:endParaRPr b="0" lang="en-US" sz="1200" spc="-1" strike="noStrike">
              <a:latin typeface="Times New Roman"/>
            </a:endParaRPr>
          </a:p>
        </p:txBody>
      </p:sp>
      <p:pic>
        <p:nvPicPr>
          <p:cNvPr id="575" name="Picture 7_1" descr=""/>
          <p:cNvPicPr/>
          <p:nvPr/>
        </p:nvPicPr>
        <p:blipFill>
          <a:blip r:embed="rId1"/>
          <a:srcRect l="37853" t="19008" r="34298" b="24956"/>
          <a:stretch/>
        </p:blipFill>
        <p:spPr>
          <a:xfrm>
            <a:off x="8696880" y="236880"/>
            <a:ext cx="3066120" cy="2878200"/>
          </a:xfrm>
          <a:prstGeom prst="rect">
            <a:avLst/>
          </a:prstGeom>
          <a:ln w="0">
            <a:noFill/>
          </a:ln>
        </p:spPr>
      </p:pic>
    </p:spTree>
  </p:cSld>
  <p:transition spd="slow">
    <p:wipe dir="r"/>
  </p:transition>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itle 1_61"/>
          <p:cNvSpPr txBox="1"/>
          <p:nvPr/>
        </p:nvSpPr>
        <p:spPr>
          <a:xfrm>
            <a:off x="838080" y="-720"/>
            <a:ext cx="10515240" cy="1325160"/>
          </a:xfrm>
          <a:prstGeom prst="rect">
            <a:avLst/>
          </a:prstGeom>
          <a:noFill/>
          <a:ln w="0">
            <a:noFill/>
          </a:ln>
        </p:spPr>
        <p:txBody>
          <a:bodyPr anchor="ctr">
            <a:normAutofit/>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a:t>
            </a:r>
            <a:endParaRPr b="0" lang="en-US" sz="4400" spc="-1" strike="noStrike">
              <a:solidFill>
                <a:srgbClr val="000000"/>
              </a:solidFill>
              <a:latin typeface="Calibri"/>
            </a:endParaRPr>
          </a:p>
        </p:txBody>
      </p:sp>
      <p:sp>
        <p:nvSpPr>
          <p:cNvPr id="577" name="Content Placeholder 2_38"/>
          <p:cNvSpPr txBox="1"/>
          <p:nvPr/>
        </p:nvSpPr>
        <p:spPr>
          <a:xfrm>
            <a:off x="838080" y="1211040"/>
            <a:ext cx="10515240" cy="49658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Multi-frame Noise Reduction (MFNR) software delivers sharp and color photos even in low light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Computer Vision ISP (CV-ISP) delivers real-time object recognition, segmentation, and replacement to allow users to isolate and swap out backgrounds and objects– in real-time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IN" sz="2800" spc="-1" strike="noStrike">
                <a:solidFill>
                  <a:srgbClr val="000000"/>
                </a:solidFill>
                <a:latin typeface="Calibri"/>
              </a:rPr>
              <a:t>7 MM design technology makes </a:t>
            </a:r>
            <a:r>
              <a:rPr b="0" lang="en-US" sz="2800" spc="-1" strike="noStrike">
                <a:solidFill>
                  <a:srgbClr val="000000"/>
                </a:solidFill>
                <a:latin typeface="Calibri"/>
              </a:rPr>
              <a:t>SD855 20% more efficient than the SD845</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578" name="Date Placeholder 3_61"/>
          <p:cNvSpPr txBox="1"/>
          <p:nvPr/>
        </p:nvSpPr>
        <p:spPr>
          <a:xfrm>
            <a:off x="838080" y="6356520"/>
            <a:ext cx="2742840" cy="364680"/>
          </a:xfrm>
          <a:prstGeom prst="rect">
            <a:avLst/>
          </a:prstGeom>
          <a:noFill/>
          <a:ln w="0">
            <a:noFill/>
          </a:ln>
        </p:spPr>
        <p:txBody>
          <a:bodyPr anchor="ctr">
            <a:noAutofit/>
          </a:bodyPr>
          <a:p>
            <a:pPr>
              <a:lnSpc>
                <a:spcPct val="100000"/>
              </a:lnSpc>
            </a:pPr>
            <a:fld id="{9A23D3D9-6601-407D-BC62-D7169CAECDA4}" type="datetime1">
              <a:rPr b="0" lang="en-US" sz="1200" spc="-1" strike="noStrike">
                <a:solidFill>
                  <a:srgbClr val="8b8b8b"/>
                </a:solidFill>
                <a:latin typeface="Calibri"/>
              </a:rPr>
              <a:t>05/18/2021</a:t>
            </a:fld>
            <a:endParaRPr b="0" lang="en-US" sz="1200" spc="-1" strike="noStrike">
              <a:latin typeface="Times New Roman"/>
            </a:endParaRPr>
          </a:p>
        </p:txBody>
      </p:sp>
      <p:sp>
        <p:nvSpPr>
          <p:cNvPr id="579" name="Footer Placeholder 4_62"/>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80" name="Slide Number Placeholder 5_62"/>
          <p:cNvSpPr txBox="1"/>
          <p:nvPr/>
        </p:nvSpPr>
        <p:spPr>
          <a:xfrm>
            <a:off x="8610480" y="6356520"/>
            <a:ext cx="2742840" cy="364680"/>
          </a:xfrm>
          <a:prstGeom prst="rect">
            <a:avLst/>
          </a:prstGeom>
          <a:noFill/>
          <a:ln w="0">
            <a:noFill/>
          </a:ln>
        </p:spPr>
        <p:txBody>
          <a:bodyPr anchor="ctr">
            <a:noAutofit/>
          </a:bodyPr>
          <a:p>
            <a:pPr algn="r">
              <a:lnSpc>
                <a:spcPct val="100000"/>
              </a:lnSpc>
            </a:pPr>
            <a:fld id="{695467BD-1419-4D7A-A29F-7B2E727D1393}"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itle 1_62"/>
          <p:cNvSpPr txBox="1"/>
          <p:nvPr/>
        </p:nvSpPr>
        <p:spPr>
          <a:xfrm>
            <a:off x="838080" y="-72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solidFill>
                <a:srgbClr val="000000"/>
              </a:solidFill>
              <a:latin typeface="Calibri"/>
            </a:endParaRPr>
          </a:p>
        </p:txBody>
      </p:sp>
      <p:sp>
        <p:nvSpPr>
          <p:cNvPr id="582" name="Content Placeholder 2_39"/>
          <p:cNvSpPr txBox="1"/>
          <p:nvPr/>
        </p:nvSpPr>
        <p:spPr>
          <a:xfrm>
            <a:off x="838080" y="1211040"/>
            <a:ext cx="10515240" cy="49658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Qualcomm® Artificial Intelligence (AI) Engine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AIE GPU: Qualcomm® Adreno™ 640 GPU</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AIE CPU: Qualcomm® Kryo™ 485 CPU</a:t>
            </a:r>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000" spc="-1" strike="noStrike">
                <a:solidFill>
                  <a:srgbClr val="000000"/>
                </a:solidFill>
                <a:latin typeface="Calibri"/>
              </a:rPr>
              <a:t> </a:t>
            </a:r>
            <a:r>
              <a:rPr b="0" lang="en-US" sz="2000" spc="-1" strike="noStrike">
                <a:solidFill>
                  <a:srgbClr val="000000"/>
                </a:solidFill>
                <a:latin typeface="Calibri"/>
              </a:rPr>
              <a:t>Hexagon™ 690 Processor,</a:t>
            </a:r>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a:p>
            <a:pPr lvl="2"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Process</a:t>
            </a:r>
            <a:endParaRPr b="0" lang="en-US" sz="2800" spc="-1" strike="noStrike">
              <a:solidFill>
                <a:srgbClr val="000000"/>
              </a:solidFill>
              <a:latin typeface="Calibri"/>
            </a:endParaRPr>
          </a:p>
          <a:p>
            <a:pPr marL="914400">
              <a:lnSpc>
                <a:spcPct val="90000"/>
              </a:lnSpc>
              <a:spcBef>
                <a:spcPts val="499"/>
              </a:spcBef>
              <a:tabLst>
                <a:tab algn="l" pos="0"/>
              </a:tabLst>
            </a:pPr>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tabLst>
                <a:tab algn="l" pos="0"/>
              </a:tabLst>
            </a:pPr>
            <a:r>
              <a:rPr b="0" lang="en-US" sz="2000" spc="-1" strike="noStrike">
                <a:solidFill>
                  <a:srgbClr val="000000"/>
                </a:solidFill>
                <a:latin typeface="Calibri"/>
              </a:rPr>
              <a:t>Process Technology: 7 nm</a:t>
            </a:r>
            <a:endParaRPr b="0" lang="en-US" sz="2000" spc="-1" strike="noStrike">
              <a:solidFill>
                <a:srgbClr val="000000"/>
              </a:solidFill>
              <a:latin typeface="Calibri"/>
            </a:endParaRPr>
          </a:p>
        </p:txBody>
      </p:sp>
      <p:sp>
        <p:nvSpPr>
          <p:cNvPr id="583" name="Date Placeholder 3_62"/>
          <p:cNvSpPr txBox="1"/>
          <p:nvPr/>
        </p:nvSpPr>
        <p:spPr>
          <a:xfrm>
            <a:off x="838080" y="6356520"/>
            <a:ext cx="2742840" cy="364680"/>
          </a:xfrm>
          <a:prstGeom prst="rect">
            <a:avLst/>
          </a:prstGeom>
          <a:noFill/>
          <a:ln w="0">
            <a:noFill/>
          </a:ln>
        </p:spPr>
        <p:txBody>
          <a:bodyPr anchor="ctr">
            <a:noAutofit/>
          </a:bodyPr>
          <a:p>
            <a:pPr>
              <a:lnSpc>
                <a:spcPct val="100000"/>
              </a:lnSpc>
            </a:pPr>
            <a:fld id="{97FC5EED-5968-49AB-863B-DD884D725EE2}" type="datetime1">
              <a:rPr b="0" lang="en-US" sz="1200" spc="-1" strike="noStrike">
                <a:solidFill>
                  <a:srgbClr val="8b8b8b"/>
                </a:solidFill>
                <a:latin typeface="Calibri"/>
              </a:rPr>
              <a:t>05/18/2021</a:t>
            </a:fld>
            <a:endParaRPr b="0" lang="en-US" sz="1200" spc="-1" strike="noStrike">
              <a:latin typeface="Times New Roman"/>
            </a:endParaRPr>
          </a:p>
        </p:txBody>
      </p:sp>
      <p:sp>
        <p:nvSpPr>
          <p:cNvPr id="584" name="Footer Placeholder 4_63"/>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85" name="Slide Number Placeholder 5_63"/>
          <p:cNvSpPr txBox="1"/>
          <p:nvPr/>
        </p:nvSpPr>
        <p:spPr>
          <a:xfrm>
            <a:off x="8610480" y="6356520"/>
            <a:ext cx="2742840" cy="364680"/>
          </a:xfrm>
          <a:prstGeom prst="rect">
            <a:avLst/>
          </a:prstGeom>
          <a:noFill/>
          <a:ln w="0">
            <a:noFill/>
          </a:ln>
        </p:spPr>
        <p:txBody>
          <a:bodyPr anchor="ctr">
            <a:noAutofit/>
          </a:bodyPr>
          <a:p>
            <a:pPr algn="r">
              <a:lnSpc>
                <a:spcPct val="100000"/>
              </a:lnSpc>
            </a:pPr>
            <a:fld id="{54080FDC-7167-4344-8D2A-C876D9AEEECA}"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le 1_63"/>
          <p:cNvSpPr txBox="1"/>
          <p:nvPr/>
        </p:nvSpPr>
        <p:spPr>
          <a:xfrm>
            <a:off x="838080" y="-72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solidFill>
                <a:srgbClr val="000000"/>
              </a:solidFill>
              <a:latin typeface="Calibri"/>
            </a:endParaRPr>
          </a:p>
        </p:txBody>
      </p:sp>
      <p:sp>
        <p:nvSpPr>
          <p:cNvPr id="587" name="Content Placeholder 2_40"/>
          <p:cNvSpPr txBox="1"/>
          <p:nvPr/>
        </p:nvSpPr>
        <p:spPr>
          <a:xfrm>
            <a:off x="924480" y="1325160"/>
            <a:ext cx="10515240" cy="49658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3600" spc="-1" strike="noStrike">
                <a:solidFill>
                  <a:srgbClr val="000000"/>
                </a:solidFill>
                <a:latin typeface="Calibri"/>
              </a:rPr>
              <a:t>CPU</a:t>
            </a:r>
            <a:endParaRPr b="0" lang="en-US" sz="36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800" spc="-1" strike="noStrike">
                <a:solidFill>
                  <a:srgbClr val="000000"/>
                </a:solidFill>
                <a:latin typeface="Calibri"/>
              </a:rPr>
              <a:t>CPU Clock Speed: Up to 2.84 GHz</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800" spc="-1" strike="noStrike">
                <a:solidFill>
                  <a:srgbClr val="000000"/>
                </a:solidFill>
                <a:latin typeface="Calibri"/>
              </a:rPr>
              <a:t>CPU Cores: Qualcomm® Kryo™ 485 CPU, Octa-core CPU</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2" marL="1143000" indent="-228240">
              <a:lnSpc>
                <a:spcPct val="90000"/>
              </a:lnSpc>
              <a:spcBef>
                <a:spcPts val="499"/>
              </a:spcBef>
              <a:buClr>
                <a:srgbClr val="000000"/>
              </a:buClr>
              <a:buFont typeface="Wingdings" charset="2"/>
              <a:buChar char=""/>
            </a:pPr>
            <a:r>
              <a:rPr b="0" lang="en-US" sz="2800" spc="-1" strike="noStrike">
                <a:solidFill>
                  <a:srgbClr val="000000"/>
                </a:solidFill>
                <a:latin typeface="Calibri"/>
              </a:rPr>
              <a:t>CPU Architecture: 64-bit</a:t>
            </a:r>
            <a:endParaRPr b="0" lang="en-US" sz="2800" spc="-1" strike="noStrike">
              <a:solidFill>
                <a:srgbClr val="000000"/>
              </a:solidFill>
              <a:latin typeface="Calibri"/>
            </a:endParaRPr>
          </a:p>
          <a:p>
            <a:endParaRPr b="0" lang="en-US" sz="2800" spc="-1" strike="noStrike">
              <a:solidFill>
                <a:srgbClr val="000000"/>
              </a:solidFill>
              <a:latin typeface="Calibri"/>
            </a:endParaRPr>
          </a:p>
          <a:p>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588" name="Date Placeholder 3_63"/>
          <p:cNvSpPr txBox="1"/>
          <p:nvPr/>
        </p:nvSpPr>
        <p:spPr>
          <a:xfrm>
            <a:off x="838080" y="6356520"/>
            <a:ext cx="2742840" cy="364680"/>
          </a:xfrm>
          <a:prstGeom prst="rect">
            <a:avLst/>
          </a:prstGeom>
          <a:noFill/>
          <a:ln w="0">
            <a:noFill/>
          </a:ln>
        </p:spPr>
        <p:txBody>
          <a:bodyPr anchor="ctr">
            <a:noAutofit/>
          </a:bodyPr>
          <a:p>
            <a:pPr>
              <a:lnSpc>
                <a:spcPct val="100000"/>
              </a:lnSpc>
            </a:pPr>
            <a:fld id="{ABE416C9-F6C7-43DD-9F8B-4F1ECF330225}" type="datetime1">
              <a:rPr b="0" lang="en-US" sz="1200" spc="-1" strike="noStrike">
                <a:solidFill>
                  <a:srgbClr val="8b8b8b"/>
                </a:solidFill>
                <a:latin typeface="Calibri"/>
              </a:rPr>
              <a:t>05/18/2021</a:t>
            </a:fld>
            <a:endParaRPr b="0" lang="en-US" sz="1200" spc="-1" strike="noStrike">
              <a:latin typeface="Times New Roman"/>
            </a:endParaRPr>
          </a:p>
        </p:txBody>
      </p:sp>
      <p:sp>
        <p:nvSpPr>
          <p:cNvPr id="589" name="Footer Placeholder 4_64"/>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90" name="Slide Number Placeholder 5_64"/>
          <p:cNvSpPr txBox="1"/>
          <p:nvPr/>
        </p:nvSpPr>
        <p:spPr>
          <a:xfrm>
            <a:off x="8610480" y="6356520"/>
            <a:ext cx="2742840" cy="364680"/>
          </a:xfrm>
          <a:prstGeom prst="rect">
            <a:avLst/>
          </a:prstGeom>
          <a:noFill/>
          <a:ln w="0">
            <a:noFill/>
          </a:ln>
        </p:spPr>
        <p:txBody>
          <a:bodyPr anchor="ctr">
            <a:noAutofit/>
          </a:bodyPr>
          <a:p>
            <a:pPr algn="r">
              <a:lnSpc>
                <a:spcPct val="100000"/>
              </a:lnSpc>
            </a:pPr>
            <a:fld id="{4D39D2A1-A4C5-4941-8043-8F6D76ED1969}"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itle 1_64"/>
          <p:cNvSpPr txBox="1"/>
          <p:nvPr/>
        </p:nvSpPr>
        <p:spPr>
          <a:xfrm>
            <a:off x="838080" y="-720"/>
            <a:ext cx="10515240" cy="1325160"/>
          </a:xfrm>
          <a:prstGeom prst="rect">
            <a:avLst/>
          </a:prstGeom>
          <a:noFill/>
          <a:ln w="0">
            <a:noFill/>
          </a:ln>
        </p:spPr>
        <p:txBody>
          <a:bodyPr anchor="ctr">
            <a:normAutofit fontScale="84000"/>
          </a:bodyPr>
          <a:p>
            <a:pPr>
              <a:lnSpc>
                <a:spcPct val="90000"/>
              </a:lnSpc>
            </a:pPr>
            <a:r>
              <a:rPr b="1" lang="en-US" sz="4400" spc="-1" strike="noStrike">
                <a:solidFill>
                  <a:srgbClr val="000000"/>
                </a:solidFill>
                <a:latin typeface="Calibri Light"/>
              </a:rPr>
              <a:t>Qualcomm Snapdragon 8</a:t>
            </a:r>
            <a:r>
              <a:rPr b="1" lang="en-IN" sz="4400" spc="-1" strike="noStrike">
                <a:solidFill>
                  <a:srgbClr val="000000"/>
                </a:solidFill>
                <a:latin typeface="Calibri Light"/>
              </a:rPr>
              <a:t>5</a:t>
            </a:r>
            <a:r>
              <a:rPr b="1" lang="en-US" sz="4400" spc="-1" strike="noStrike">
                <a:solidFill>
                  <a:srgbClr val="000000"/>
                </a:solidFill>
                <a:latin typeface="Calibri Light"/>
              </a:rPr>
              <a:t>5</a:t>
            </a:r>
            <a:r>
              <a:rPr b="1" lang="en-IN" sz="4400" spc="-1" strike="noStrike">
                <a:solidFill>
                  <a:srgbClr val="000000"/>
                </a:solidFill>
                <a:latin typeface="Calibri Light"/>
              </a:rPr>
              <a:t> Specifications</a:t>
            </a:r>
            <a:endParaRPr b="0" lang="en-US" sz="4400" spc="-1" strike="noStrike">
              <a:solidFill>
                <a:srgbClr val="000000"/>
              </a:solidFill>
              <a:latin typeface="Calibri"/>
            </a:endParaRPr>
          </a:p>
        </p:txBody>
      </p:sp>
      <p:sp>
        <p:nvSpPr>
          <p:cNvPr id="592" name="Content Placeholder 2_41"/>
          <p:cNvSpPr txBox="1"/>
          <p:nvPr/>
        </p:nvSpPr>
        <p:spPr>
          <a:xfrm>
            <a:off x="838080" y="1211040"/>
            <a:ext cx="10515240" cy="4965840"/>
          </a:xfrm>
          <a:prstGeom prst="rect">
            <a:avLst/>
          </a:prstGeom>
          <a:noFill/>
          <a:ln w="0">
            <a:noFill/>
          </a:ln>
        </p:spPr>
        <p:txBody>
          <a:bodyPr>
            <a:normAutofit fontScale="65000"/>
          </a:bodyPr>
          <a:p>
            <a:pPr lvl="2"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Cellular Modem</a:t>
            </a:r>
            <a:endParaRPr b="0" lang="en-US" sz="2800" spc="-1" strike="noStrike">
              <a:solidFill>
                <a:srgbClr val="000000"/>
              </a:solidFill>
              <a:latin typeface="Calibri"/>
            </a:endParaRPr>
          </a:p>
          <a:p>
            <a:endParaRPr b="0" lang="en-US" sz="2800" spc="-1" strike="noStrike">
              <a:solidFill>
                <a:srgbClr val="000000"/>
              </a:solidFill>
              <a:latin typeface="Calibri"/>
            </a:endParaRPr>
          </a:p>
          <a:p>
            <a:pPr lvl="4" marL="2057400" indent="-228240">
              <a:lnSpc>
                <a:spcPct val="90000"/>
              </a:lnSpc>
              <a:spcBef>
                <a:spcPts val="499"/>
              </a:spcBef>
              <a:buClr>
                <a:srgbClr val="000000"/>
              </a:buClr>
              <a:buFont typeface="Wingdings" charset="2"/>
              <a:buChar char=""/>
            </a:pPr>
            <a:r>
              <a:rPr b="0" lang="en-US" sz="2520" spc="-1" strike="noStrike">
                <a:solidFill>
                  <a:srgbClr val="000000"/>
                </a:solidFill>
                <a:latin typeface="Calibri"/>
              </a:rPr>
              <a:t>Modem Name: Qualcomm® Snapdragon™ X24 LTE modem, Qualcomm® Snapdragon™ X50 Modem-RF System</a:t>
            </a:r>
            <a:endParaRPr b="0" lang="en-US" sz="2520" spc="-1" strike="noStrike">
              <a:solidFill>
                <a:srgbClr val="000000"/>
              </a:solidFill>
              <a:latin typeface="Calibri"/>
            </a:endParaRPr>
          </a:p>
          <a:p>
            <a:endParaRPr b="0" lang="en-US" sz="2520" spc="-1" strike="noStrike">
              <a:solidFill>
                <a:srgbClr val="000000"/>
              </a:solidFill>
              <a:latin typeface="Calibri"/>
            </a:endParaRPr>
          </a:p>
          <a:p>
            <a:pPr lvl="4" marL="2057400" indent="-228240">
              <a:lnSpc>
                <a:spcPct val="90000"/>
              </a:lnSpc>
              <a:spcBef>
                <a:spcPts val="499"/>
              </a:spcBef>
              <a:buClr>
                <a:srgbClr val="000000"/>
              </a:buClr>
              <a:buFont typeface="Wingdings" charset="2"/>
              <a:buChar char=""/>
            </a:pPr>
            <a:r>
              <a:rPr b="0" lang="en-US" sz="2520" spc="-1" strike="noStrike">
                <a:solidFill>
                  <a:srgbClr val="000000"/>
                </a:solidFill>
                <a:latin typeface="Calibri"/>
              </a:rPr>
              <a:t>Peak Download Speed: 2 Gbps</a:t>
            </a:r>
            <a:endParaRPr b="0" lang="en-US" sz="2520" spc="-1" strike="noStrike">
              <a:solidFill>
                <a:srgbClr val="000000"/>
              </a:solidFill>
              <a:latin typeface="Calibri"/>
            </a:endParaRPr>
          </a:p>
          <a:p>
            <a:endParaRPr b="0" lang="en-US" sz="2520" spc="-1" strike="noStrike">
              <a:solidFill>
                <a:srgbClr val="000000"/>
              </a:solidFill>
              <a:latin typeface="Calibri"/>
            </a:endParaRPr>
          </a:p>
          <a:p>
            <a:pPr lvl="4" marL="2057400" indent="-228240">
              <a:lnSpc>
                <a:spcPct val="90000"/>
              </a:lnSpc>
              <a:spcBef>
                <a:spcPts val="499"/>
              </a:spcBef>
              <a:buClr>
                <a:srgbClr val="000000"/>
              </a:buClr>
              <a:buFont typeface="Wingdings" charset="2"/>
              <a:buChar char=""/>
            </a:pPr>
            <a:r>
              <a:rPr b="0" lang="en-US" sz="2520" spc="-1" strike="noStrike">
                <a:solidFill>
                  <a:srgbClr val="000000"/>
                </a:solidFill>
                <a:latin typeface="Calibri"/>
              </a:rPr>
              <a:t>Peak Upload Speed: 316 Mbps</a:t>
            </a:r>
            <a:endParaRPr b="0" lang="en-US" sz="2520" spc="-1" strike="noStrike">
              <a:solidFill>
                <a:srgbClr val="000000"/>
              </a:solidFill>
              <a:latin typeface="Calibri"/>
            </a:endParaRPr>
          </a:p>
          <a:p>
            <a:endParaRPr b="0" lang="en-US" sz="2520" spc="-1" strike="noStrike">
              <a:solidFill>
                <a:srgbClr val="000000"/>
              </a:solidFill>
              <a:latin typeface="Calibri"/>
            </a:endParaRPr>
          </a:p>
          <a:p>
            <a:pPr lvl="4" marL="2057400" indent="-228240">
              <a:lnSpc>
                <a:spcPct val="90000"/>
              </a:lnSpc>
              <a:spcBef>
                <a:spcPts val="499"/>
              </a:spcBef>
              <a:buClr>
                <a:srgbClr val="000000"/>
              </a:buClr>
              <a:buFont typeface="Wingdings" charset="2"/>
              <a:buChar char=""/>
            </a:pPr>
            <a:r>
              <a:rPr b="0" lang="en-US" sz="2520" spc="-1" strike="noStrike">
                <a:solidFill>
                  <a:srgbClr val="000000"/>
                </a:solidFill>
                <a:latin typeface="Calibri"/>
              </a:rPr>
              <a:t>5G Technology: 5G NR</a:t>
            </a:r>
            <a:endParaRPr b="0" lang="en-US" sz="2520" spc="-1" strike="noStrike">
              <a:solidFill>
                <a:srgbClr val="000000"/>
              </a:solidFill>
              <a:latin typeface="Calibri"/>
            </a:endParaRPr>
          </a:p>
          <a:p>
            <a:endParaRPr b="0" lang="en-US" sz="2520" spc="-1" strike="noStrike">
              <a:solidFill>
                <a:srgbClr val="000000"/>
              </a:solidFill>
              <a:latin typeface="Calibri"/>
            </a:endParaRPr>
          </a:p>
          <a:p>
            <a:pPr lvl="4" marL="2057400" indent="-228240">
              <a:lnSpc>
                <a:spcPct val="90000"/>
              </a:lnSpc>
              <a:spcBef>
                <a:spcPts val="499"/>
              </a:spcBef>
              <a:buClr>
                <a:srgbClr val="000000"/>
              </a:buClr>
              <a:buFont typeface="Wingdings" charset="2"/>
              <a:buChar char=""/>
            </a:pPr>
            <a:r>
              <a:rPr b="0" lang="en-US" sz="2520" spc="-1" strike="noStrike">
                <a:solidFill>
                  <a:srgbClr val="000000"/>
                </a:solidFill>
                <a:latin typeface="Calibri"/>
              </a:rPr>
              <a:t>5G Spectrum: nmWave, sub-6 GHz</a:t>
            </a:r>
            <a:endParaRPr b="0" lang="en-US" sz="2520" spc="-1" strike="noStrike">
              <a:solidFill>
                <a:srgbClr val="000000"/>
              </a:solidFill>
              <a:latin typeface="Calibri"/>
            </a:endParaRPr>
          </a:p>
          <a:p>
            <a:pPr>
              <a:lnSpc>
                <a:spcPct val="90000"/>
              </a:lnSpc>
              <a:spcBef>
                <a:spcPts val="1001"/>
              </a:spcBef>
            </a:pPr>
            <a:endParaRPr b="0" lang="en-US" sz="2520" spc="-1" strike="noStrike">
              <a:solidFill>
                <a:srgbClr val="000000"/>
              </a:solidFill>
              <a:latin typeface="Calibri"/>
            </a:endParaRPr>
          </a:p>
        </p:txBody>
      </p:sp>
      <p:sp>
        <p:nvSpPr>
          <p:cNvPr id="593" name="Date Placeholder 3_64"/>
          <p:cNvSpPr txBox="1"/>
          <p:nvPr/>
        </p:nvSpPr>
        <p:spPr>
          <a:xfrm>
            <a:off x="838080" y="6356520"/>
            <a:ext cx="2742840" cy="364680"/>
          </a:xfrm>
          <a:prstGeom prst="rect">
            <a:avLst/>
          </a:prstGeom>
          <a:noFill/>
          <a:ln w="0">
            <a:noFill/>
          </a:ln>
        </p:spPr>
        <p:txBody>
          <a:bodyPr anchor="ctr">
            <a:noAutofit/>
          </a:bodyPr>
          <a:p>
            <a:pPr>
              <a:lnSpc>
                <a:spcPct val="100000"/>
              </a:lnSpc>
            </a:pPr>
            <a:fld id="{803A78EB-1A67-458A-B196-8A499213CBE5}" type="datetime1">
              <a:rPr b="0" lang="en-US" sz="1200" spc="-1" strike="noStrike">
                <a:solidFill>
                  <a:srgbClr val="8b8b8b"/>
                </a:solidFill>
                <a:latin typeface="Calibri"/>
              </a:rPr>
              <a:t>05/18/2021</a:t>
            </a:fld>
            <a:endParaRPr b="0" lang="en-US" sz="1200" spc="-1" strike="noStrike">
              <a:latin typeface="Times New Roman"/>
            </a:endParaRPr>
          </a:p>
        </p:txBody>
      </p:sp>
      <p:sp>
        <p:nvSpPr>
          <p:cNvPr id="594" name="Footer Placeholder 4_65"/>
          <p:cNvSpPr txBox="1"/>
          <p:nvPr/>
        </p:nvSpPr>
        <p:spPr>
          <a:xfrm>
            <a:off x="4038480" y="6356520"/>
            <a:ext cx="4114440" cy="364680"/>
          </a:xfrm>
          <a:prstGeom prst="rect">
            <a:avLst/>
          </a:prstGeom>
          <a:noFill/>
          <a:ln w="0">
            <a:noFill/>
          </a:ln>
        </p:spPr>
        <p:txBody>
          <a:bodyPr anchor="ctr">
            <a:noAutofit/>
          </a:bodyPr>
          <a:p>
            <a:pPr algn="ctr">
              <a:lnSpc>
                <a:spcPct val="100000"/>
              </a:lnSpc>
            </a:pPr>
            <a:r>
              <a:rPr b="0" lang="en-US" sz="1200" spc="-1" strike="noStrike">
                <a:solidFill>
                  <a:srgbClr val="8b8b8b"/>
                </a:solidFill>
                <a:latin typeface="Calibri"/>
              </a:rPr>
              <a:t>ARM Architecture</a:t>
            </a:r>
            <a:endParaRPr b="0" lang="en-US" sz="1200" spc="-1" strike="noStrike">
              <a:latin typeface="Times New Roman"/>
            </a:endParaRPr>
          </a:p>
        </p:txBody>
      </p:sp>
      <p:sp>
        <p:nvSpPr>
          <p:cNvPr id="595" name="Slide Number Placeholder 5_65"/>
          <p:cNvSpPr txBox="1"/>
          <p:nvPr/>
        </p:nvSpPr>
        <p:spPr>
          <a:xfrm>
            <a:off x="8610480" y="6356520"/>
            <a:ext cx="2742840" cy="364680"/>
          </a:xfrm>
          <a:prstGeom prst="rect">
            <a:avLst/>
          </a:prstGeom>
          <a:noFill/>
          <a:ln w="0">
            <a:noFill/>
          </a:ln>
        </p:spPr>
        <p:txBody>
          <a:bodyPr anchor="ctr">
            <a:noAutofit/>
          </a:bodyPr>
          <a:p>
            <a:pPr algn="r">
              <a:lnSpc>
                <a:spcPct val="100000"/>
              </a:lnSpc>
            </a:pPr>
            <a:fld id="{DD0FFF6C-8A02-490F-96F2-2CCED1D57E63}" type="slidenum">
              <a:rPr b="0" lang="en-US" sz="1200" spc="-1" strike="noStrike">
                <a:solidFill>
                  <a:srgbClr val="8b8b8b"/>
                </a:solidFill>
                <a:latin typeface="Calibri"/>
              </a:rPr>
              <a:t>&lt;number&gt;</a:t>
            </a:fld>
            <a:endParaRPr b="0" lang="en-US" sz="1200" spc="-1" strike="noStrike">
              <a:latin typeface="Times New Roman"/>
            </a:endParaRPr>
          </a:p>
        </p:txBody>
      </p:sp>
    </p:spTree>
  </p:cSld>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182</TotalTime>
  <Application>LibreOffice/7.1.3.2$Linux_X86_64 LibreOffice_project/10$Build-2</Application>
  <AppVersion>15.0000</AppVersion>
  <Words>2842</Words>
  <Paragraphs>171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2021-01-03T17:02:16Z</dcterms:created>
  <dc:creator>Branding</dc:creator>
  <dc:description/>
  <dc:language>en-US</dc:language>
  <cp:lastModifiedBy/>
  <dcterms:modified xsi:type="dcterms:W3CDTF">2021-05-18T09:51:35Z</dcterms:modified>
  <cp:revision>28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2019-12-24T00:00:00Z</vt:filetime>
  </property>
  <property fmtid="{D5CDD505-2E9C-101B-9397-08002B2CF9AE}" pid="3" name="Creator">
    <vt:lpwstr>Microsoft® PowerPoint® for Office 365</vt:lpwstr>
  </property>
  <property fmtid="{D5CDD505-2E9C-101B-9397-08002B2CF9AE}" pid="4" name="LastSaved">
    <vt:filetime>2021-01-03T00:00:00Z</vt:filetime>
  </property>
  <property fmtid="{D5CDD505-2E9C-101B-9397-08002B2CF9AE}" pid="5" name="Notes">
    <vt:i4>1</vt:i4>
  </property>
  <property fmtid="{D5CDD505-2E9C-101B-9397-08002B2CF9AE}" pid="6" name="PresentationFormat">
    <vt:lpwstr>Widescreen</vt:lpwstr>
  </property>
  <property fmtid="{D5CDD505-2E9C-101B-9397-08002B2CF9AE}" pid="7" name="Slides">
    <vt:i4>30</vt:i4>
  </property>
</Properties>
</file>